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3"/>
  </p:notesMasterIdLst>
  <p:handoutMasterIdLst>
    <p:handoutMasterId r:id="rId34"/>
  </p:handoutMasterIdLst>
  <p:sldIdLst>
    <p:sldId id="333" r:id="rId2"/>
    <p:sldId id="505" r:id="rId3"/>
    <p:sldId id="506" r:id="rId4"/>
    <p:sldId id="522" r:id="rId5"/>
    <p:sldId id="523" r:id="rId6"/>
    <p:sldId id="524" r:id="rId7"/>
    <p:sldId id="525" r:id="rId8"/>
    <p:sldId id="526" r:id="rId9"/>
    <p:sldId id="529" r:id="rId10"/>
    <p:sldId id="431" r:id="rId11"/>
    <p:sldId id="496" r:id="rId12"/>
    <p:sldId id="510" r:id="rId13"/>
    <p:sldId id="509" r:id="rId14"/>
    <p:sldId id="434" r:id="rId15"/>
    <p:sldId id="435" r:id="rId16"/>
    <p:sldId id="436" r:id="rId17"/>
    <p:sldId id="437" r:id="rId18"/>
    <p:sldId id="508" r:id="rId19"/>
    <p:sldId id="511" r:id="rId20"/>
    <p:sldId id="441" r:id="rId21"/>
    <p:sldId id="512" r:id="rId22"/>
    <p:sldId id="513" r:id="rId23"/>
    <p:sldId id="514" r:id="rId24"/>
    <p:sldId id="507" r:id="rId25"/>
    <p:sldId id="520" r:id="rId26"/>
    <p:sldId id="516" r:id="rId27"/>
    <p:sldId id="517" r:id="rId28"/>
    <p:sldId id="518" r:id="rId29"/>
    <p:sldId id="519" r:id="rId30"/>
    <p:sldId id="521" r:id="rId31"/>
    <p:sldId id="504" r:id="rId32"/>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deneau, Dana J" initials="DDJ" lastIdx="1" clrIdx="0">
    <p:extLst>
      <p:ext uri="{19B8F6BF-5375-455C-9EA6-DF929625EA0E}">
        <p15:presenceInfo xmlns:p15="http://schemas.microsoft.com/office/powerpoint/2012/main" userId="S::Dana.Dandeneau@dhhs.nc.gov::954ed1d5-5ceb-4f51-b88d-97ef8e5d48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2849C"/>
    <a:srgbClr val="D9D9D9"/>
    <a:srgbClr val="17375E"/>
    <a:srgbClr val="90A2B8"/>
    <a:srgbClr val="1F497D"/>
    <a:srgbClr val="643275"/>
    <a:srgbClr val="002060"/>
    <a:srgbClr val="2A5779"/>
    <a:srgbClr val="FA86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80288" autoAdjust="0"/>
  </p:normalViewPr>
  <p:slideViewPr>
    <p:cSldViewPr snapToGrid="0">
      <p:cViewPr varScale="1">
        <p:scale>
          <a:sx n="70" d="100"/>
          <a:sy n="70" d="100"/>
        </p:scale>
        <p:origin x="1973" y="48"/>
      </p:cViewPr>
      <p:guideLst>
        <p:guide orient="horz" pos="2160"/>
        <p:guide pos="2880"/>
      </p:guideLst>
    </p:cSldViewPr>
  </p:slideViewPr>
  <p:notesTextViewPr>
    <p:cViewPr>
      <p:scale>
        <a:sx n="1" d="1"/>
        <a:sy n="1" d="1"/>
      </p:scale>
      <p:origin x="0" y="0"/>
    </p:cViewPr>
  </p:notesTextViewPr>
  <p:notesViewPr>
    <p:cSldViewPr snapToGrid="0">
      <p:cViewPr varScale="1">
        <p:scale>
          <a:sx n="86" d="100"/>
          <a:sy n="86" d="100"/>
        </p:scale>
        <p:origin x="3822"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011280614525683E-2"/>
          <c:y val="0.13196757894250005"/>
          <c:w val="0.89177138352823715"/>
          <c:h val="0.72093864979206368"/>
        </c:manualLayout>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rgbClr val="17375E"/>
              </a:solidFill>
              <a:ln>
                <a:noFill/>
              </a:ln>
              <a:effectLst/>
            </c:spPr>
            <c:extLst>
              <c:ext xmlns:c16="http://schemas.microsoft.com/office/drawing/2014/chart" uri="{C3380CC4-5D6E-409C-BE32-E72D297353CC}">
                <c16:uniqueId val="{00000001-16E4-4F9D-BD50-E6D4C9D0AE89}"/>
              </c:ext>
            </c:extLst>
          </c:dPt>
          <c:dPt>
            <c:idx val="7"/>
            <c:invertIfNegative val="0"/>
            <c:bubble3D val="0"/>
            <c:spPr>
              <a:solidFill>
                <a:srgbClr val="17375E"/>
              </a:solidFill>
              <a:ln>
                <a:noFill/>
              </a:ln>
              <a:effectLst/>
            </c:spPr>
            <c:extLst>
              <c:ext xmlns:c16="http://schemas.microsoft.com/office/drawing/2014/chart" uri="{C3380CC4-5D6E-409C-BE32-E72D297353CC}">
                <c16:uniqueId val="{00000003-16E4-4F9D-BD50-E6D4C9D0AE89}"/>
              </c:ext>
            </c:extLst>
          </c:dPt>
          <c:dLbls>
            <c:numFmt formatCode="#,##0" sourceLinked="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Franklin Gothic Demi Cond" panose="020B070603040202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'Hosp Dem Figures'!$B$46:$B$54</c:f>
              <c:strCache>
                <c:ptCount val="9"/>
                <c:pt idx="0">
                  <c:v>Female</c:v>
                </c:pt>
                <c:pt idx="1">
                  <c:v>Male</c:v>
                </c:pt>
                <c:pt idx="3">
                  <c:v>AI/NA
NH</c:v>
                </c:pt>
                <c:pt idx="4">
                  <c:v>Asian
NH</c:v>
                </c:pt>
                <c:pt idx="5">
                  <c:v>Black
NH</c:v>
                </c:pt>
                <c:pt idx="6">
                  <c:v>Hispanic</c:v>
                </c:pt>
                <c:pt idx="7">
                  <c:v>White 
NH</c:v>
                </c:pt>
                <c:pt idx="8">
                  <c:v>Other
NH</c:v>
                </c:pt>
              </c:strCache>
            </c:strRef>
          </c:cat>
          <c:val>
            <c:numRef>
              <c:f>'Hosp Dem Figures'!$C$46:$C$54</c:f>
              <c:numCache>
                <c:formatCode>#,##0</c:formatCode>
                <c:ptCount val="9"/>
                <c:pt idx="0">
                  <c:v>60079</c:v>
                </c:pt>
                <c:pt idx="1">
                  <c:v>34813</c:v>
                </c:pt>
                <c:pt idx="3">
                  <c:v>1116</c:v>
                </c:pt>
                <c:pt idx="4">
                  <c:v>602</c:v>
                </c:pt>
                <c:pt idx="5">
                  <c:v>9943</c:v>
                </c:pt>
                <c:pt idx="6">
                  <c:v>2055</c:v>
                </c:pt>
                <c:pt idx="7">
                  <c:v>79198</c:v>
                </c:pt>
                <c:pt idx="8">
                  <c:v>845</c:v>
                </c:pt>
              </c:numCache>
            </c:numRef>
          </c:val>
          <c:extLst>
            <c:ext xmlns:c16="http://schemas.microsoft.com/office/drawing/2014/chart" uri="{C3380CC4-5D6E-409C-BE32-E72D297353CC}">
              <c16:uniqueId val="{00000004-16E4-4F9D-BD50-E6D4C9D0AE89}"/>
            </c:ext>
          </c:extLst>
        </c:ser>
        <c:dLbls>
          <c:showLegendKey val="0"/>
          <c:showVal val="0"/>
          <c:showCatName val="0"/>
          <c:showSerName val="0"/>
          <c:showPercent val="0"/>
          <c:showBubbleSize val="0"/>
        </c:dLbls>
        <c:gapWidth val="35"/>
        <c:overlap val="-27"/>
        <c:axId val="844182936"/>
        <c:axId val="844183264"/>
      </c:barChart>
      <c:catAx>
        <c:axId val="844182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Franklin Gothic Demi Cond" panose="020B0706030402020204" pitchFamily="34" charset="0"/>
                <a:ea typeface="+mn-ea"/>
                <a:cs typeface="+mn-cs"/>
              </a:defRPr>
            </a:pPr>
            <a:endParaRPr lang="en-US"/>
          </a:p>
        </c:txPr>
        <c:crossAx val="844183264"/>
        <c:crosses val="autoZero"/>
        <c:auto val="1"/>
        <c:lblAlgn val="ctr"/>
        <c:lblOffset val="100"/>
        <c:tickLblSkip val="1"/>
        <c:noMultiLvlLbl val="0"/>
      </c:catAx>
      <c:valAx>
        <c:axId val="844183264"/>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Franklin Gothic Demi Cond" panose="020B0706030402020204" pitchFamily="34" charset="0"/>
                <a:ea typeface="+mn-ea"/>
                <a:cs typeface="+mn-cs"/>
              </a:defRPr>
            </a:pPr>
            <a:endParaRPr lang="en-US"/>
          </a:p>
        </c:txPr>
        <c:crossAx val="84418293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400">
          <a:solidFill>
            <a:sysClr val="windowText" lastClr="000000"/>
          </a:solidFill>
          <a:latin typeface="Franklin Gothic Demi Cond" panose="020B0706030402020204" pitchFamily="34" charset="0"/>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259358449854646E-2"/>
          <c:y val="0.12022014869286712"/>
          <c:w val="0.891096278085728"/>
          <c:h val="0.73354423208112207"/>
        </c:manualLayout>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rgbClr val="17375E"/>
              </a:solidFill>
              <a:ln>
                <a:noFill/>
              </a:ln>
              <a:effectLst/>
            </c:spPr>
            <c:extLst>
              <c:ext xmlns:c16="http://schemas.microsoft.com/office/drawing/2014/chart" uri="{C3380CC4-5D6E-409C-BE32-E72D297353CC}">
                <c16:uniqueId val="{00000001-E748-42A5-99A9-A3C4E8E4C6D1}"/>
              </c:ext>
            </c:extLst>
          </c:dPt>
          <c:dPt>
            <c:idx val="7"/>
            <c:invertIfNegative val="0"/>
            <c:bubble3D val="0"/>
            <c:spPr>
              <a:solidFill>
                <a:srgbClr val="17375E"/>
              </a:solidFill>
              <a:ln>
                <a:noFill/>
              </a:ln>
              <a:effectLst/>
            </c:spPr>
            <c:extLst>
              <c:ext xmlns:c16="http://schemas.microsoft.com/office/drawing/2014/chart" uri="{C3380CC4-5D6E-409C-BE32-E72D297353CC}">
                <c16:uniqueId val="{00000003-E748-42A5-99A9-A3C4E8E4C6D1}"/>
              </c:ext>
            </c:extLst>
          </c:dPt>
          <c:dLbls>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Franklin Gothic Demi Cond" panose="020B070603040202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'Hosp Dem Figures'!$B$46:$B$54</c:f>
              <c:strCache>
                <c:ptCount val="9"/>
                <c:pt idx="0">
                  <c:v>Female</c:v>
                </c:pt>
                <c:pt idx="1">
                  <c:v>Male</c:v>
                </c:pt>
                <c:pt idx="3">
                  <c:v>AI/NA
NH</c:v>
                </c:pt>
                <c:pt idx="4">
                  <c:v>Asian
NH</c:v>
                </c:pt>
                <c:pt idx="5">
                  <c:v>Black
NH</c:v>
                </c:pt>
                <c:pt idx="6">
                  <c:v>Hispanic</c:v>
                </c:pt>
                <c:pt idx="7">
                  <c:v>White 
NH</c:v>
                </c:pt>
                <c:pt idx="8">
                  <c:v>Other
NH</c:v>
                </c:pt>
              </c:strCache>
            </c:strRef>
          </c:cat>
          <c:val>
            <c:numRef>
              <c:f>'Hosp Dem Figures'!$D$46:$D$54</c:f>
              <c:numCache>
                <c:formatCode>0.0</c:formatCode>
                <c:ptCount val="9"/>
                <c:pt idx="0">
                  <c:v>283.30603653727866</c:v>
                </c:pt>
                <c:pt idx="1">
                  <c:v>173.32391029057507</c:v>
                </c:pt>
                <c:pt idx="3">
                  <c:v>226.64086156020707</c:v>
                </c:pt>
                <c:pt idx="4">
                  <c:v>45.300795021427575</c:v>
                </c:pt>
                <c:pt idx="5">
                  <c:v>108.89949736250303</c:v>
                </c:pt>
                <c:pt idx="6">
                  <c:v>52.320856442772445</c:v>
                </c:pt>
                <c:pt idx="7">
                  <c:v>299.85065394460088</c:v>
                </c:pt>
              </c:numCache>
            </c:numRef>
          </c:val>
          <c:extLst>
            <c:ext xmlns:c16="http://schemas.microsoft.com/office/drawing/2014/chart" uri="{C3380CC4-5D6E-409C-BE32-E72D297353CC}">
              <c16:uniqueId val="{00000004-E748-42A5-99A9-A3C4E8E4C6D1}"/>
            </c:ext>
          </c:extLst>
        </c:ser>
        <c:dLbls>
          <c:dLblPos val="outEnd"/>
          <c:showLegendKey val="0"/>
          <c:showVal val="1"/>
          <c:showCatName val="0"/>
          <c:showSerName val="0"/>
          <c:showPercent val="0"/>
          <c:showBubbleSize val="0"/>
        </c:dLbls>
        <c:gapWidth val="35"/>
        <c:overlap val="-27"/>
        <c:axId val="844182936"/>
        <c:axId val="844183264"/>
      </c:barChart>
      <c:catAx>
        <c:axId val="844182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Franklin Gothic Demi Cond" panose="020B0706030402020204" pitchFamily="34" charset="0"/>
                <a:ea typeface="+mn-ea"/>
                <a:cs typeface="+mn-cs"/>
              </a:defRPr>
            </a:pPr>
            <a:endParaRPr lang="en-US"/>
          </a:p>
        </c:txPr>
        <c:crossAx val="844183264"/>
        <c:crosses val="autoZero"/>
        <c:auto val="1"/>
        <c:lblAlgn val="ctr"/>
        <c:lblOffset val="100"/>
        <c:tickLblSkip val="1"/>
        <c:noMultiLvlLbl val="0"/>
      </c:catAx>
      <c:valAx>
        <c:axId val="844183264"/>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Franklin Gothic Demi Cond" panose="020B0706030402020204" pitchFamily="34" charset="0"/>
                <a:ea typeface="+mn-ea"/>
                <a:cs typeface="+mn-cs"/>
              </a:defRPr>
            </a:pPr>
            <a:endParaRPr lang="en-US"/>
          </a:p>
        </c:txPr>
        <c:crossAx val="84418293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1600">
          <a:solidFill>
            <a:sysClr val="windowText" lastClr="000000"/>
          </a:solidFill>
          <a:latin typeface="Franklin Gothic Demi Cond" panose="020B0706030402020204" pitchFamily="34" charset="0"/>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0.01542</cdr:y>
    </cdr:from>
    <cdr:to>
      <cdr:x>0.34117</cdr:x>
      <cdr:y>0.0859</cdr:y>
    </cdr:to>
    <cdr:sp macro="" textlink="">
      <cdr:nvSpPr>
        <cdr:cNvPr id="2" name="TextBox 1">
          <a:extLst xmlns:a="http://schemas.openxmlformats.org/drawingml/2006/main">
            <a:ext uri="{FF2B5EF4-FFF2-40B4-BE49-F238E27FC236}">
              <a16:creationId xmlns:a16="http://schemas.microsoft.com/office/drawing/2014/main" id="{278892F2-3312-4789-A4F2-FFFFA4BC8DA7}"/>
            </a:ext>
          </a:extLst>
        </cdr:cNvPr>
        <cdr:cNvSpPr txBox="1"/>
      </cdr:nvSpPr>
      <cdr:spPr>
        <a:xfrm xmlns:a="http://schemas.openxmlformats.org/drawingml/2006/main">
          <a:off x="0" y="66675"/>
          <a:ext cx="2695575" cy="304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a:latin typeface="Franklin Gothic Demi Cond" panose="020B0706030402020204" pitchFamily="34" charset="0"/>
            </a:rPr>
            <a:t>Number of Hospitalizations</a:t>
          </a:r>
        </a:p>
      </cdr:txBody>
    </cdr:sp>
  </cdr:relSizeAnchor>
</c:userShapes>
</file>

<file path=ppt/drawings/drawing2.xml><?xml version="1.0" encoding="utf-8"?>
<c:userShapes xmlns:c="http://schemas.openxmlformats.org/drawingml/2006/chart">
  <cdr:relSizeAnchor xmlns:cdr="http://schemas.openxmlformats.org/drawingml/2006/chartDrawing">
    <cdr:from>
      <cdr:x>0.00643</cdr:x>
      <cdr:y>0.01175</cdr:y>
    </cdr:from>
    <cdr:to>
      <cdr:x>0.3476</cdr:x>
      <cdr:y>0.08223</cdr:y>
    </cdr:to>
    <cdr:sp macro="" textlink="">
      <cdr:nvSpPr>
        <cdr:cNvPr id="2" name="TextBox 1">
          <a:extLst xmlns:a="http://schemas.openxmlformats.org/drawingml/2006/main">
            <a:ext uri="{FF2B5EF4-FFF2-40B4-BE49-F238E27FC236}">
              <a16:creationId xmlns:a16="http://schemas.microsoft.com/office/drawing/2014/main" id="{280AE18E-DF24-4687-BDAA-B34C5D2642C7}"/>
            </a:ext>
          </a:extLst>
        </cdr:cNvPr>
        <cdr:cNvSpPr txBox="1"/>
      </cdr:nvSpPr>
      <cdr:spPr>
        <a:xfrm xmlns:a="http://schemas.openxmlformats.org/drawingml/2006/main">
          <a:off x="50800" y="50800"/>
          <a:ext cx="2695575"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i="0">
              <a:latin typeface="Franklin Gothic Demi Cond" panose="020B0706030402020204" pitchFamily="34" charset="0"/>
            </a:rPr>
            <a:t>Rate per 100,000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B172AF-0602-41CF-81AC-69F8660F7FD9}"/>
              </a:ext>
            </a:extLst>
          </p:cNvPr>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E672DB2-C038-4627-9705-91EC09BAFCCF}"/>
              </a:ext>
            </a:extLst>
          </p:cNvPr>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fld id="{A4235B33-1E25-4BBF-8035-998B8DD3130F}" type="datetimeFigureOut">
              <a:rPr lang="en-US" smtClean="0"/>
              <a:t>4/1/2021</a:t>
            </a:fld>
            <a:endParaRPr lang="en-US"/>
          </a:p>
        </p:txBody>
      </p:sp>
      <p:sp>
        <p:nvSpPr>
          <p:cNvPr id="4" name="Footer Placeholder 3">
            <a:extLst>
              <a:ext uri="{FF2B5EF4-FFF2-40B4-BE49-F238E27FC236}">
                <a16:creationId xmlns:a16="http://schemas.microsoft.com/office/drawing/2014/main" id="{45C5F4E8-1827-46C4-B798-A90FEDE8F5F8}"/>
              </a:ext>
            </a:extLst>
          </p:cNvPr>
          <p:cNvSpPr>
            <a:spLocks noGrp="1"/>
          </p:cNvSpPr>
          <p:nvPr>
            <p:ph type="ftr" sz="quarter" idx="2"/>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00DA713-8425-4D2B-B09E-450E3A3531DD}"/>
              </a:ext>
            </a:extLst>
          </p:cNvPr>
          <p:cNvSpPr>
            <a:spLocks noGrp="1"/>
          </p:cNvSpPr>
          <p:nvPr>
            <p:ph type="sldNum" sz="quarter" idx="3"/>
          </p:nvPr>
        </p:nvSpPr>
        <p:spPr>
          <a:xfrm>
            <a:off x="3970338" y="8772525"/>
            <a:ext cx="3038475" cy="463550"/>
          </a:xfrm>
          <a:prstGeom prst="rect">
            <a:avLst/>
          </a:prstGeom>
        </p:spPr>
        <p:txBody>
          <a:bodyPr vert="horz" lIns="91440" tIns="45720" rIns="91440" bIns="45720" rtlCol="0" anchor="b"/>
          <a:lstStyle>
            <a:lvl1pPr algn="r">
              <a:defRPr sz="1200"/>
            </a:lvl1pPr>
          </a:lstStyle>
          <a:p>
            <a:fld id="{3DFF3681-DAE6-4954-B226-5B750A165E60}" type="slidenum">
              <a:rPr lang="en-US" smtClean="0"/>
              <a:t>‹#›</a:t>
            </a:fld>
            <a:endParaRPr lang="en-US"/>
          </a:p>
        </p:txBody>
      </p:sp>
    </p:spTree>
    <p:extLst>
      <p:ext uri="{BB962C8B-B14F-4D97-AF65-F5344CB8AC3E}">
        <p14:creationId xmlns:p14="http://schemas.microsoft.com/office/powerpoint/2010/main" val="1735289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AF9F9FD3-E40E-4539-9E09-F5D23354E0B2}" type="datetimeFigureOut">
              <a:rPr lang="en-US" smtClean="0"/>
              <a:t>4/1/2021</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B5923939-8C3E-469F-AB7C-9A2DC60C222F}" type="slidenum">
              <a:rPr lang="en-US" smtClean="0"/>
              <a:t>‹#›</a:t>
            </a:fld>
            <a:endParaRPr lang="en-US"/>
          </a:p>
        </p:txBody>
      </p:sp>
    </p:spTree>
    <p:extLst>
      <p:ext uri="{BB962C8B-B14F-4D97-AF65-F5344CB8AC3E}">
        <p14:creationId xmlns:p14="http://schemas.microsoft.com/office/powerpoint/2010/main" val="3120371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E570F26-D836-4F8D-947C-661109F0CC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1326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14</a:t>
            </a:fld>
            <a:endParaRPr lang="en-US"/>
          </a:p>
        </p:txBody>
      </p:sp>
    </p:spTree>
    <p:extLst>
      <p:ext uri="{BB962C8B-B14F-4D97-AF65-F5344CB8AC3E}">
        <p14:creationId xmlns:p14="http://schemas.microsoft.com/office/powerpoint/2010/main" val="4066729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15</a:t>
            </a:fld>
            <a:endParaRPr lang="en-US"/>
          </a:p>
        </p:txBody>
      </p:sp>
    </p:spTree>
    <p:extLst>
      <p:ext uri="{BB962C8B-B14F-4D97-AF65-F5344CB8AC3E}">
        <p14:creationId xmlns:p14="http://schemas.microsoft.com/office/powerpoint/2010/main" val="1466798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16</a:t>
            </a:fld>
            <a:endParaRPr lang="en-US"/>
          </a:p>
        </p:txBody>
      </p:sp>
    </p:spTree>
    <p:extLst>
      <p:ext uri="{BB962C8B-B14F-4D97-AF65-F5344CB8AC3E}">
        <p14:creationId xmlns:p14="http://schemas.microsoft.com/office/powerpoint/2010/main" val="1632612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18</a:t>
            </a:fld>
            <a:endParaRPr lang="en-US"/>
          </a:p>
        </p:txBody>
      </p:sp>
    </p:spTree>
    <p:extLst>
      <p:ext uri="{BB962C8B-B14F-4D97-AF65-F5344CB8AC3E}">
        <p14:creationId xmlns:p14="http://schemas.microsoft.com/office/powerpoint/2010/main" val="2963385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22</a:t>
            </a:fld>
            <a:endParaRPr lang="en-US"/>
          </a:p>
        </p:txBody>
      </p:sp>
    </p:spTree>
    <p:extLst>
      <p:ext uri="{BB962C8B-B14F-4D97-AF65-F5344CB8AC3E}">
        <p14:creationId xmlns:p14="http://schemas.microsoft.com/office/powerpoint/2010/main" val="2297388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24</a:t>
            </a:fld>
            <a:endParaRPr lang="en-US"/>
          </a:p>
        </p:txBody>
      </p:sp>
    </p:spTree>
    <p:extLst>
      <p:ext uri="{BB962C8B-B14F-4D97-AF65-F5344CB8AC3E}">
        <p14:creationId xmlns:p14="http://schemas.microsoft.com/office/powerpoint/2010/main" val="804218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28</a:t>
            </a:fld>
            <a:endParaRPr lang="en-US"/>
          </a:p>
        </p:txBody>
      </p:sp>
    </p:spTree>
    <p:extLst>
      <p:ext uri="{BB962C8B-B14F-4D97-AF65-F5344CB8AC3E}">
        <p14:creationId xmlns:p14="http://schemas.microsoft.com/office/powerpoint/2010/main" val="15132343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31</a:t>
            </a:fld>
            <a:endParaRPr lang="en-US"/>
          </a:p>
        </p:txBody>
      </p:sp>
    </p:spTree>
    <p:extLst>
      <p:ext uri="{BB962C8B-B14F-4D97-AF65-F5344CB8AC3E}">
        <p14:creationId xmlns:p14="http://schemas.microsoft.com/office/powerpoint/2010/main" val="254702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23939-8C3E-469F-AB7C-9A2DC60C222F}" type="slidenum">
              <a:rPr lang="en-US" smtClean="0"/>
              <a:t>3</a:t>
            </a:fld>
            <a:endParaRPr lang="en-US"/>
          </a:p>
        </p:txBody>
      </p:sp>
    </p:spTree>
    <p:extLst>
      <p:ext uri="{BB962C8B-B14F-4D97-AF65-F5344CB8AC3E}">
        <p14:creationId xmlns:p14="http://schemas.microsoft.com/office/powerpoint/2010/main" val="2902185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counties with more people ages 60 and over than those ages 0-17 will increase from 80-95 over this time-frame, all but 5 counties (Harnett, Hoke, Cumberland, Onslow, and Craven)!</a:t>
            </a:r>
          </a:p>
        </p:txBody>
      </p:sp>
      <p:sp>
        <p:nvSpPr>
          <p:cNvPr id="4" name="Slide Number Placeholder 3"/>
          <p:cNvSpPr>
            <a:spLocks noGrp="1"/>
          </p:cNvSpPr>
          <p:nvPr>
            <p:ph type="sldNum" sz="quarter" idx="5"/>
          </p:nvPr>
        </p:nvSpPr>
        <p:spPr/>
        <p:txBody>
          <a:bodyPr/>
          <a:lstStyle/>
          <a:p>
            <a:fld id="{B5923939-8C3E-469F-AB7C-9A2DC60C222F}" type="slidenum">
              <a:rPr lang="en-US" smtClean="0"/>
              <a:t>4</a:t>
            </a:fld>
            <a:endParaRPr lang="en-US"/>
          </a:p>
        </p:txBody>
      </p:sp>
    </p:spTree>
    <p:extLst>
      <p:ext uri="{BB962C8B-B14F-4D97-AF65-F5344CB8AC3E}">
        <p14:creationId xmlns:p14="http://schemas.microsoft.com/office/powerpoint/2010/main" val="710194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8885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CC7D24-0DC9-4E9C-89C0-35D79A09D337}" type="slidenum">
              <a:rPr lang="en-US" smtClean="0"/>
              <a:t>10</a:t>
            </a:fld>
            <a:endParaRPr lang="en-US" dirty="0"/>
          </a:p>
        </p:txBody>
      </p:sp>
    </p:spTree>
    <p:extLst>
      <p:ext uri="{BB962C8B-B14F-4D97-AF65-F5344CB8AC3E}">
        <p14:creationId xmlns:p14="http://schemas.microsoft.com/office/powerpoint/2010/main" val="1275301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 Photo header Color Seal">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650" y="2067904"/>
            <a:ext cx="2017011" cy="1990847"/>
          </a:xfrm>
          <a:prstGeom prst="rect">
            <a:avLst/>
          </a:prstGeom>
        </p:spPr>
      </p:pic>
      <p:sp>
        <p:nvSpPr>
          <p:cNvPr id="11" name="Rectangle 10"/>
          <p:cNvSpPr/>
          <p:nvPr/>
        </p:nvSpPr>
        <p:spPr>
          <a:xfrm>
            <a:off x="0" y="6607418"/>
            <a:ext cx="9144000" cy="250582"/>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
        <p:nvSpPr>
          <p:cNvPr id="15" name="Text Placeholder 13"/>
          <p:cNvSpPr>
            <a:spLocks noGrp="1"/>
          </p:cNvSpPr>
          <p:nvPr>
            <p:ph type="body" sz="quarter" idx="10" hasCustomPrompt="1"/>
          </p:nvPr>
        </p:nvSpPr>
        <p:spPr>
          <a:xfrm>
            <a:off x="2768596" y="2051009"/>
            <a:ext cx="5774267" cy="2020824"/>
          </a:xfrm>
          <a:prstGeom prst="rect">
            <a:avLst/>
          </a:prstGeom>
        </p:spPr>
        <p:txBody>
          <a:bodyPr anchor="ctr">
            <a:noAutofit/>
          </a:bodyPr>
          <a:lstStyle>
            <a:lvl1pPr marL="0" indent="0">
              <a:buNone/>
              <a:defRPr sz="3200" b="0" i="0" baseline="0">
                <a:latin typeface="Gotham Bold" charset="0"/>
                <a:ea typeface="Gotham Bold" charset="0"/>
                <a:cs typeface="Gotham Bold" charset="0"/>
              </a:defRPr>
            </a:lvl1pPr>
            <a:lvl2pPr marL="342900" indent="0">
              <a:buNone/>
              <a:defRPr sz="2800">
                <a:latin typeface="Franklin Gothic Demi Cond" panose="020B0706030402020204" pitchFamily="34" charset="0"/>
              </a:defRPr>
            </a:lvl2pPr>
            <a:lvl3pPr marL="685800" indent="0">
              <a:buNone/>
              <a:defRPr sz="2800">
                <a:latin typeface="Franklin Gothic Demi Cond" panose="020B0706030402020204" pitchFamily="34" charset="0"/>
              </a:defRPr>
            </a:lvl3pPr>
            <a:lvl4pPr marL="1028700" indent="0">
              <a:buNone/>
              <a:defRPr sz="2800">
                <a:latin typeface="Franklin Gothic Demi Cond" panose="020B0706030402020204" pitchFamily="34" charset="0"/>
              </a:defRPr>
            </a:lvl4pPr>
            <a:lvl5pPr marL="1371600" indent="0">
              <a:buNone/>
              <a:defRPr sz="2800">
                <a:latin typeface="Franklin Gothic Demi Cond" panose="020B0706030402020204" pitchFamily="34" charset="0"/>
              </a:defRPr>
            </a:lvl5pPr>
          </a:lstStyle>
          <a:p>
            <a:pPr lvl="0"/>
            <a:r>
              <a:rPr lang="en-US" dirty="0"/>
              <a:t>Click to Add Presentation Title</a:t>
            </a:r>
          </a:p>
        </p:txBody>
      </p:sp>
      <p:sp>
        <p:nvSpPr>
          <p:cNvPr id="16" name="Text Placeholder 15"/>
          <p:cNvSpPr>
            <a:spLocks noGrp="1"/>
          </p:cNvSpPr>
          <p:nvPr>
            <p:ph type="body" sz="quarter" idx="11" hasCustomPrompt="1"/>
          </p:nvPr>
        </p:nvSpPr>
        <p:spPr>
          <a:xfrm>
            <a:off x="2768596" y="4071833"/>
            <a:ext cx="5774267" cy="948752"/>
          </a:xfrm>
          <a:prstGeom prst="rect">
            <a:avLst/>
          </a:prstGeom>
        </p:spPr>
        <p:txBody>
          <a:bodyPr anchor="b">
            <a:noAutofit/>
          </a:bodyPr>
          <a:lstStyle>
            <a:lvl1pPr marL="0" indent="0">
              <a:lnSpc>
                <a:spcPct val="100000"/>
              </a:lnSpc>
              <a:spcBef>
                <a:spcPts val="0"/>
              </a:spcBef>
              <a:buNone/>
              <a:defRPr sz="2800" b="0" i="0" baseline="0">
                <a:latin typeface="Gotham Bold" charset="0"/>
                <a:ea typeface="Gotham Bold" charset="0"/>
                <a:cs typeface="Gotham Bold" charset="0"/>
              </a:defRPr>
            </a:lvl1pPr>
          </a:lstStyle>
          <a:p>
            <a:pPr lvl="0"/>
            <a:r>
              <a:rPr lang="en-US" dirty="0"/>
              <a:t>Click to Add Presenter Name and Title</a:t>
            </a:r>
          </a:p>
        </p:txBody>
      </p:sp>
      <p:sp>
        <p:nvSpPr>
          <p:cNvPr id="17" name="Text Placeholder 17"/>
          <p:cNvSpPr>
            <a:spLocks noGrp="1"/>
          </p:cNvSpPr>
          <p:nvPr>
            <p:ph type="body" sz="quarter" idx="12" hasCustomPrompt="1"/>
          </p:nvPr>
        </p:nvSpPr>
        <p:spPr>
          <a:xfrm>
            <a:off x="2768596" y="5020585"/>
            <a:ext cx="5774267" cy="488226"/>
          </a:xfrm>
          <a:prstGeom prst="rect">
            <a:avLst/>
          </a:prstGeom>
        </p:spPr>
        <p:txBody>
          <a:bodyPr anchor="b">
            <a:normAutofit/>
          </a:bodyPr>
          <a:lstStyle>
            <a:lvl1pPr marL="0" indent="0">
              <a:buNone/>
              <a:defRPr sz="2400" b="0" i="0" baseline="0">
                <a:latin typeface="Gotham Bold" charset="0"/>
                <a:ea typeface="Gotham Bold" charset="0"/>
                <a:cs typeface="Gotham Bold" charset="0"/>
              </a:defRPr>
            </a:lvl1pPr>
          </a:lstStyle>
          <a:p>
            <a:pPr lvl="0"/>
            <a:r>
              <a:rPr lang="en-US" dirty="0"/>
              <a:t>Click to Add Date</a:t>
            </a:r>
          </a:p>
        </p:txBody>
      </p:sp>
      <p:sp>
        <p:nvSpPr>
          <p:cNvPr id="27" name="Rectangle 26">
            <a:extLst>
              <a:ext uri="{FF2B5EF4-FFF2-40B4-BE49-F238E27FC236}">
                <a16:creationId xmlns:a16="http://schemas.microsoft.com/office/drawing/2014/main" id="{E0FD344B-6B01-554D-8ED2-3BB8677B5CA3}"/>
              </a:ext>
            </a:extLst>
          </p:cNvPr>
          <p:cNvSpPr/>
          <p:nvPr/>
        </p:nvSpPr>
        <p:spPr>
          <a:xfrm>
            <a:off x="0" y="-2388"/>
            <a:ext cx="9144000" cy="1667901"/>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pic>
        <p:nvPicPr>
          <p:cNvPr id="22" name="Picture 21">
            <a:extLst>
              <a:ext uri="{FF2B5EF4-FFF2-40B4-BE49-F238E27FC236}">
                <a16:creationId xmlns:a16="http://schemas.microsoft.com/office/drawing/2014/main" id="{E55F9543-F264-E749-BE41-F4DED20160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4" y="230729"/>
            <a:ext cx="1824946" cy="1216631"/>
          </a:xfrm>
          <a:prstGeom prst="rect">
            <a:avLst/>
          </a:prstGeom>
        </p:spPr>
      </p:pic>
      <p:pic>
        <p:nvPicPr>
          <p:cNvPr id="23" name="Picture 22">
            <a:extLst>
              <a:ext uri="{FF2B5EF4-FFF2-40B4-BE49-F238E27FC236}">
                <a16:creationId xmlns:a16="http://schemas.microsoft.com/office/drawing/2014/main" id="{77FB28BE-95CF-A648-9958-233FA3E2FD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77086" y="232218"/>
            <a:ext cx="1820301" cy="1213653"/>
          </a:xfrm>
          <a:prstGeom prst="rect">
            <a:avLst/>
          </a:prstGeom>
        </p:spPr>
      </p:pic>
      <p:pic>
        <p:nvPicPr>
          <p:cNvPr id="24" name="Picture 23">
            <a:extLst>
              <a:ext uri="{FF2B5EF4-FFF2-40B4-BE49-F238E27FC236}">
                <a16:creationId xmlns:a16="http://schemas.microsoft.com/office/drawing/2014/main" id="{E36632A4-6418-EB46-8B31-F39C39E1D0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715" y="230096"/>
            <a:ext cx="1617803" cy="1217897"/>
          </a:xfrm>
          <a:prstGeom prst="rect">
            <a:avLst/>
          </a:prstGeom>
        </p:spPr>
      </p:pic>
      <p:pic>
        <p:nvPicPr>
          <p:cNvPr id="25" name="Picture 24">
            <a:extLst>
              <a:ext uri="{FF2B5EF4-FFF2-40B4-BE49-F238E27FC236}">
                <a16:creationId xmlns:a16="http://schemas.microsoft.com/office/drawing/2014/main" id="{92ACDB17-9B72-2747-AC8F-8FD41A14435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44786" y="231327"/>
            <a:ext cx="1823652" cy="1215436"/>
          </a:xfrm>
          <a:prstGeom prst="rect">
            <a:avLst/>
          </a:prstGeom>
        </p:spPr>
      </p:pic>
      <p:pic>
        <p:nvPicPr>
          <p:cNvPr id="26" name="Picture 25">
            <a:extLst>
              <a:ext uri="{FF2B5EF4-FFF2-40B4-BE49-F238E27FC236}">
                <a16:creationId xmlns:a16="http://schemas.microsoft.com/office/drawing/2014/main" id="{F764052B-33F9-6041-8EFF-89AD41BE985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20473" y="231327"/>
            <a:ext cx="1823625" cy="1215436"/>
          </a:xfrm>
          <a:prstGeom prst="rect">
            <a:avLst/>
          </a:prstGeom>
        </p:spPr>
      </p:pic>
    </p:spTree>
    <p:extLst>
      <p:ext uri="{BB962C8B-B14F-4D97-AF65-F5344CB8AC3E}">
        <p14:creationId xmlns:p14="http://schemas.microsoft.com/office/powerpoint/2010/main" val="4007200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2 Col-Chart/Table">
    <p:spTree>
      <p:nvGrpSpPr>
        <p:cNvPr id="1" name=""/>
        <p:cNvGrpSpPr/>
        <p:nvPr/>
      </p:nvGrpSpPr>
      <p:grpSpPr>
        <a:xfrm>
          <a:off x="0" y="0"/>
          <a:ext cx="0" cy="0"/>
          <a:chOff x="0" y="0"/>
          <a:chExt cx="0" cy="0"/>
        </a:xfrm>
      </p:grpSpPr>
      <p:cxnSp>
        <p:nvCxnSpPr>
          <p:cNvPr id="2" name="Straight Connector 1"/>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346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Slide - Title, Short Text, Logo, Bar">
    <p:spTree>
      <p:nvGrpSpPr>
        <p:cNvPr id="1" name=""/>
        <p:cNvGrpSpPr/>
        <p:nvPr/>
      </p:nvGrpSpPr>
      <p:grpSpPr>
        <a:xfrm>
          <a:off x="0" y="0"/>
          <a:ext cx="0" cy="0"/>
          <a:chOff x="0" y="0"/>
          <a:chExt cx="0" cy="0"/>
        </a:xfrm>
      </p:grpSpPr>
      <p:sp>
        <p:nvSpPr>
          <p:cNvPr id="7" name="Rectangle 6"/>
          <p:cNvSpPr/>
          <p:nvPr userDrawn="1"/>
        </p:nvSpPr>
        <p:spPr>
          <a:xfrm>
            <a:off x="0" y="6590653"/>
            <a:ext cx="9144000" cy="276225"/>
          </a:xfrm>
          <a:prstGeom prst="rect">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800" dirty="0"/>
          </a:p>
        </p:txBody>
      </p:sp>
      <p:sp>
        <p:nvSpPr>
          <p:cNvPr id="2" name="Title 1"/>
          <p:cNvSpPr>
            <a:spLocks noGrp="1"/>
          </p:cNvSpPr>
          <p:nvPr>
            <p:ph type="title" hasCustomPrompt="1"/>
          </p:nvPr>
        </p:nvSpPr>
        <p:spPr>
          <a:xfrm>
            <a:off x="674368" y="640080"/>
            <a:ext cx="7843267" cy="548640"/>
          </a:xfrm>
        </p:spPr>
        <p:txBody>
          <a:bodyPr>
            <a:noAutofit/>
          </a:bodyPr>
          <a:lstStyle>
            <a:lvl1pPr algn="l">
              <a:defRPr sz="3600" b="0" i="0" baseline="0">
                <a:solidFill>
                  <a:schemeClr val="tx2">
                    <a:lumMod val="75000"/>
                  </a:schemeClr>
                </a:solidFill>
                <a:latin typeface="Franklin Gothic Demi Cond" panose="020B0706030402020204" pitchFamily="34" charset="0"/>
                <a:cs typeface="Times New Roman" panose="02020603050405020304" pitchFamily="18" charset="0"/>
              </a:defRPr>
            </a:lvl1pPr>
          </a:lstStyle>
          <a:p>
            <a:r>
              <a:rPr lang="en-US" dirty="0"/>
              <a:t>Click to add Title of Item</a:t>
            </a:r>
          </a:p>
        </p:txBody>
      </p:sp>
      <p:sp>
        <p:nvSpPr>
          <p:cNvPr id="8" name="Rectangle 7"/>
          <p:cNvSpPr/>
          <p:nvPr userDrawn="1"/>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
        <p:nvSpPr>
          <p:cNvPr id="11" name="Rectangle 10"/>
          <p:cNvSpPr/>
          <p:nvPr userDrawn="1"/>
        </p:nvSpPr>
        <p:spPr>
          <a:xfrm>
            <a:off x="622979" y="0"/>
            <a:ext cx="51390" cy="1078787"/>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0"/>
          </p:nvPr>
        </p:nvSpPr>
        <p:spPr>
          <a:xfrm>
            <a:off x="628650" y="1520825"/>
            <a:ext cx="7888288" cy="4519613"/>
          </a:xfrm>
        </p:spPr>
        <p:txBody>
          <a:bodyPr/>
          <a:lstStyle>
            <a:lvl1pPr>
              <a:lnSpc>
                <a:spcPct val="100000"/>
              </a:lnSpc>
              <a:spcBef>
                <a:spcPts val="1200"/>
              </a:spcBef>
              <a:defRPr sz="2800">
                <a:latin typeface="Franklin Gothic Medium" panose="020B0603020102020204" pitchFamily="34" charset="0"/>
              </a:defRPr>
            </a:lvl1pPr>
            <a:lvl2pPr marL="514350" indent="-171450">
              <a:lnSpc>
                <a:spcPct val="100000"/>
              </a:lnSpc>
              <a:buFont typeface="Franklin Gothic Medium" panose="020B0603020102020204" pitchFamily="34" charset="0"/>
              <a:buChar char="−"/>
              <a:defRPr sz="2400">
                <a:latin typeface="Franklin Gothic Medium" panose="020B0603020102020204" pitchFamily="34" charset="0"/>
              </a:defRPr>
            </a:lvl2pPr>
            <a:lvl3pPr>
              <a:lnSpc>
                <a:spcPct val="100000"/>
              </a:lnSpc>
              <a:defRPr sz="2000">
                <a:latin typeface="Franklin Gothic Medium" panose="020B0603020102020204" pitchFamily="34" charset="0"/>
              </a:defRPr>
            </a:lvl3pPr>
            <a:lvl4pPr>
              <a:defRPr>
                <a:latin typeface="Franklin Gothic Medium" panose="020B0603020102020204" pitchFamily="34" charset="0"/>
              </a:defRPr>
            </a:lvl4pPr>
            <a:lvl5pPr>
              <a:defRPr>
                <a:latin typeface="Franklin Gothic Medium" panose="020B0603020102020204" pitchFamily="34" charset="0"/>
              </a:defRPr>
            </a:lvl5pPr>
          </a:lstStyle>
          <a:p>
            <a:pPr lvl="0"/>
            <a:r>
              <a:rPr lang="en-US" dirty="0"/>
              <a:t>Edit Master text styles</a:t>
            </a:r>
          </a:p>
          <a:p>
            <a:pPr lvl="1"/>
            <a:r>
              <a:rPr lang="en-US" dirty="0"/>
              <a:t> Second level</a:t>
            </a:r>
          </a:p>
          <a:p>
            <a:pPr lvl="2"/>
            <a:r>
              <a:rPr lang="en-US" dirty="0"/>
              <a:t>Third level</a:t>
            </a:r>
          </a:p>
        </p:txBody>
      </p:sp>
    </p:spTree>
    <p:extLst>
      <p:ext uri="{BB962C8B-B14F-4D97-AF65-F5344CB8AC3E}">
        <p14:creationId xmlns:p14="http://schemas.microsoft.com/office/powerpoint/2010/main" val="29800647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 Color Seal">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650" y="2067904"/>
            <a:ext cx="2017011" cy="1990847"/>
          </a:xfrm>
          <a:prstGeom prst="rect">
            <a:avLst/>
          </a:prstGeom>
        </p:spPr>
      </p:pic>
      <p:sp>
        <p:nvSpPr>
          <p:cNvPr id="11" name="Rectangle 10"/>
          <p:cNvSpPr/>
          <p:nvPr/>
        </p:nvSpPr>
        <p:spPr>
          <a:xfrm>
            <a:off x="0" y="6607418"/>
            <a:ext cx="9144000" cy="250582"/>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
        <p:nvSpPr>
          <p:cNvPr id="15" name="Text Placeholder 13"/>
          <p:cNvSpPr>
            <a:spLocks noGrp="1"/>
          </p:cNvSpPr>
          <p:nvPr>
            <p:ph type="body" sz="quarter" idx="10" hasCustomPrompt="1"/>
          </p:nvPr>
        </p:nvSpPr>
        <p:spPr>
          <a:xfrm>
            <a:off x="2768596" y="2051009"/>
            <a:ext cx="5774267" cy="2020824"/>
          </a:xfrm>
          <a:prstGeom prst="rect">
            <a:avLst/>
          </a:prstGeom>
        </p:spPr>
        <p:txBody>
          <a:bodyPr anchor="ctr">
            <a:noAutofit/>
          </a:bodyPr>
          <a:lstStyle>
            <a:lvl1pPr marL="0" indent="0">
              <a:buNone/>
              <a:defRPr sz="3200" b="0" i="0" baseline="0">
                <a:latin typeface="Gotham Bold" charset="0"/>
                <a:ea typeface="Gotham Bold" charset="0"/>
                <a:cs typeface="Gotham Bold" charset="0"/>
              </a:defRPr>
            </a:lvl1pPr>
            <a:lvl2pPr marL="342900" indent="0">
              <a:buNone/>
              <a:defRPr sz="2800">
                <a:latin typeface="Franklin Gothic Demi Cond" panose="020B0706030402020204" pitchFamily="34" charset="0"/>
              </a:defRPr>
            </a:lvl2pPr>
            <a:lvl3pPr marL="685800" indent="0">
              <a:buNone/>
              <a:defRPr sz="2800">
                <a:latin typeface="Franklin Gothic Demi Cond" panose="020B0706030402020204" pitchFamily="34" charset="0"/>
              </a:defRPr>
            </a:lvl3pPr>
            <a:lvl4pPr marL="1028700" indent="0">
              <a:buNone/>
              <a:defRPr sz="2800">
                <a:latin typeface="Franklin Gothic Demi Cond" panose="020B0706030402020204" pitchFamily="34" charset="0"/>
              </a:defRPr>
            </a:lvl4pPr>
            <a:lvl5pPr marL="1371600" indent="0">
              <a:buNone/>
              <a:defRPr sz="2800">
                <a:latin typeface="Franklin Gothic Demi Cond" panose="020B0706030402020204" pitchFamily="34" charset="0"/>
              </a:defRPr>
            </a:lvl5pPr>
          </a:lstStyle>
          <a:p>
            <a:pPr lvl="0"/>
            <a:r>
              <a:rPr lang="en-US" dirty="0"/>
              <a:t>Click to Add Presentation Title</a:t>
            </a:r>
          </a:p>
        </p:txBody>
      </p:sp>
      <p:sp>
        <p:nvSpPr>
          <p:cNvPr id="16" name="Text Placeholder 15"/>
          <p:cNvSpPr>
            <a:spLocks noGrp="1"/>
          </p:cNvSpPr>
          <p:nvPr>
            <p:ph type="body" sz="quarter" idx="11" hasCustomPrompt="1"/>
          </p:nvPr>
        </p:nvSpPr>
        <p:spPr>
          <a:xfrm>
            <a:off x="2768596" y="4071833"/>
            <a:ext cx="5774267" cy="948752"/>
          </a:xfrm>
          <a:prstGeom prst="rect">
            <a:avLst/>
          </a:prstGeom>
        </p:spPr>
        <p:txBody>
          <a:bodyPr anchor="b">
            <a:noAutofit/>
          </a:bodyPr>
          <a:lstStyle>
            <a:lvl1pPr marL="0" indent="0">
              <a:lnSpc>
                <a:spcPct val="100000"/>
              </a:lnSpc>
              <a:spcBef>
                <a:spcPts val="0"/>
              </a:spcBef>
              <a:buNone/>
              <a:defRPr sz="2800" b="0" i="0" baseline="0">
                <a:latin typeface="Gotham Bold" charset="0"/>
                <a:ea typeface="Gotham Bold" charset="0"/>
                <a:cs typeface="Gotham Bold" charset="0"/>
              </a:defRPr>
            </a:lvl1pPr>
          </a:lstStyle>
          <a:p>
            <a:pPr lvl="0"/>
            <a:r>
              <a:rPr lang="en-US" dirty="0"/>
              <a:t>Click to Add Presenter Name and Title</a:t>
            </a:r>
          </a:p>
        </p:txBody>
      </p:sp>
      <p:sp>
        <p:nvSpPr>
          <p:cNvPr id="17" name="Text Placeholder 17"/>
          <p:cNvSpPr>
            <a:spLocks noGrp="1"/>
          </p:cNvSpPr>
          <p:nvPr>
            <p:ph type="body" sz="quarter" idx="12" hasCustomPrompt="1"/>
          </p:nvPr>
        </p:nvSpPr>
        <p:spPr>
          <a:xfrm>
            <a:off x="2768596" y="5020585"/>
            <a:ext cx="5774267" cy="488226"/>
          </a:xfrm>
          <a:prstGeom prst="rect">
            <a:avLst/>
          </a:prstGeom>
        </p:spPr>
        <p:txBody>
          <a:bodyPr anchor="b">
            <a:normAutofit/>
          </a:bodyPr>
          <a:lstStyle>
            <a:lvl1pPr marL="0" indent="0">
              <a:buNone/>
              <a:defRPr sz="2400" b="0" i="0" baseline="0">
                <a:latin typeface="Gotham Bold" charset="0"/>
                <a:ea typeface="Gotham Bold" charset="0"/>
                <a:cs typeface="Gotham Bold" charset="0"/>
              </a:defRPr>
            </a:lvl1pPr>
          </a:lstStyle>
          <a:p>
            <a:pPr lvl="0"/>
            <a:r>
              <a:rPr lang="en-US" dirty="0"/>
              <a:t>Click to Add Date</a:t>
            </a:r>
          </a:p>
        </p:txBody>
      </p:sp>
      <p:sp>
        <p:nvSpPr>
          <p:cNvPr id="14" name="Rectangle 13"/>
          <p:cNvSpPr/>
          <p:nvPr/>
        </p:nvSpPr>
        <p:spPr>
          <a:xfrm>
            <a:off x="0" y="3860"/>
            <a:ext cx="9144000" cy="250582"/>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 Black Seal">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266" y="2061985"/>
            <a:ext cx="2023733" cy="1998871"/>
          </a:xfrm>
          <a:prstGeom prst="rect">
            <a:avLst/>
          </a:prstGeom>
        </p:spPr>
      </p:pic>
      <p:sp>
        <p:nvSpPr>
          <p:cNvPr id="10" name="Rectangle 9"/>
          <p:cNvSpPr/>
          <p:nvPr/>
        </p:nvSpPr>
        <p:spPr>
          <a:xfrm>
            <a:off x="0" y="3860"/>
            <a:ext cx="9144000" cy="250582"/>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
        <p:nvSpPr>
          <p:cNvPr id="11" name="Rectangle 10"/>
          <p:cNvSpPr/>
          <p:nvPr/>
        </p:nvSpPr>
        <p:spPr>
          <a:xfrm>
            <a:off x="0" y="6607418"/>
            <a:ext cx="9144000" cy="250582"/>
          </a:xfrm>
          <a:prstGeom prst="rect">
            <a:avLst/>
          </a:prstGeom>
          <a:gradFill flip="none" rotWithShape="1">
            <a:gsLst>
              <a:gs pos="0">
                <a:schemeClr val="tx2">
                  <a:lumMod val="75000"/>
                </a:schemeClr>
              </a:gs>
              <a:gs pos="50000">
                <a:srgbClr val="E4EEF4"/>
              </a:gs>
              <a:gs pos="100000">
                <a:schemeClr val="accent3">
                  <a:lumMod val="75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dirty="0">
              <a:solidFill>
                <a:schemeClr val="accent3">
                  <a:lumMod val="75000"/>
                </a:schemeClr>
              </a:solidFill>
              <a:latin typeface="Franklin Gothic Demi Cond" panose="020B0706030402020204" pitchFamily="34" charset="0"/>
            </a:endParaRPr>
          </a:p>
        </p:txBody>
      </p:sp>
      <p:sp>
        <p:nvSpPr>
          <p:cNvPr id="15" name="Text Placeholder 13"/>
          <p:cNvSpPr>
            <a:spLocks noGrp="1"/>
          </p:cNvSpPr>
          <p:nvPr>
            <p:ph type="body" sz="quarter" idx="10" hasCustomPrompt="1"/>
          </p:nvPr>
        </p:nvSpPr>
        <p:spPr>
          <a:xfrm>
            <a:off x="2768596" y="2051009"/>
            <a:ext cx="5774267" cy="2020824"/>
          </a:xfrm>
          <a:prstGeom prst="rect">
            <a:avLst/>
          </a:prstGeom>
        </p:spPr>
        <p:txBody>
          <a:bodyPr anchor="ctr">
            <a:noAutofit/>
          </a:bodyPr>
          <a:lstStyle>
            <a:lvl1pPr marL="0" indent="0">
              <a:buNone/>
              <a:defRPr sz="3200" b="0" i="0" baseline="0">
                <a:latin typeface="Gotham Bold" charset="0"/>
                <a:ea typeface="Gotham Bold" charset="0"/>
                <a:cs typeface="Gotham Bold" charset="0"/>
              </a:defRPr>
            </a:lvl1pPr>
            <a:lvl2pPr marL="342900" indent="0">
              <a:buNone/>
              <a:defRPr sz="2800">
                <a:latin typeface="Franklin Gothic Demi Cond" panose="020B0706030402020204" pitchFamily="34" charset="0"/>
              </a:defRPr>
            </a:lvl2pPr>
            <a:lvl3pPr marL="685800" indent="0">
              <a:buNone/>
              <a:defRPr sz="2800">
                <a:latin typeface="Franklin Gothic Demi Cond" panose="020B0706030402020204" pitchFamily="34" charset="0"/>
              </a:defRPr>
            </a:lvl3pPr>
            <a:lvl4pPr marL="1028700" indent="0">
              <a:buNone/>
              <a:defRPr sz="2800">
                <a:latin typeface="Franklin Gothic Demi Cond" panose="020B0706030402020204" pitchFamily="34" charset="0"/>
              </a:defRPr>
            </a:lvl4pPr>
            <a:lvl5pPr marL="1371600" indent="0">
              <a:buNone/>
              <a:defRPr sz="2800">
                <a:latin typeface="Franklin Gothic Demi Cond" panose="020B0706030402020204" pitchFamily="34" charset="0"/>
              </a:defRPr>
            </a:lvl5pPr>
          </a:lstStyle>
          <a:p>
            <a:pPr lvl="0"/>
            <a:r>
              <a:rPr lang="en-US" dirty="0"/>
              <a:t>Click to Add Presentation Title</a:t>
            </a:r>
          </a:p>
        </p:txBody>
      </p:sp>
      <p:sp>
        <p:nvSpPr>
          <p:cNvPr id="16" name="Text Placeholder 15"/>
          <p:cNvSpPr>
            <a:spLocks noGrp="1"/>
          </p:cNvSpPr>
          <p:nvPr>
            <p:ph type="body" sz="quarter" idx="11" hasCustomPrompt="1"/>
          </p:nvPr>
        </p:nvSpPr>
        <p:spPr>
          <a:xfrm>
            <a:off x="2768596" y="4071833"/>
            <a:ext cx="5774267" cy="948752"/>
          </a:xfrm>
          <a:prstGeom prst="rect">
            <a:avLst/>
          </a:prstGeom>
        </p:spPr>
        <p:txBody>
          <a:bodyPr anchor="b">
            <a:noAutofit/>
          </a:bodyPr>
          <a:lstStyle>
            <a:lvl1pPr marL="0" indent="0">
              <a:lnSpc>
                <a:spcPct val="100000"/>
              </a:lnSpc>
              <a:spcBef>
                <a:spcPts val="0"/>
              </a:spcBef>
              <a:buNone/>
              <a:defRPr sz="2800" b="0" i="0" baseline="0">
                <a:latin typeface="Gotham Bold" charset="0"/>
                <a:ea typeface="Gotham Bold" charset="0"/>
                <a:cs typeface="Gotham Bold" charset="0"/>
              </a:defRPr>
            </a:lvl1pPr>
          </a:lstStyle>
          <a:p>
            <a:pPr lvl="0"/>
            <a:r>
              <a:rPr lang="en-US" dirty="0"/>
              <a:t>Click to Add Presenter Name and Title</a:t>
            </a:r>
          </a:p>
        </p:txBody>
      </p:sp>
      <p:sp>
        <p:nvSpPr>
          <p:cNvPr id="17" name="Text Placeholder 17"/>
          <p:cNvSpPr>
            <a:spLocks noGrp="1"/>
          </p:cNvSpPr>
          <p:nvPr>
            <p:ph type="body" sz="quarter" idx="12" hasCustomPrompt="1"/>
          </p:nvPr>
        </p:nvSpPr>
        <p:spPr>
          <a:xfrm>
            <a:off x="2768596" y="5020585"/>
            <a:ext cx="5774267" cy="488226"/>
          </a:xfrm>
          <a:prstGeom prst="rect">
            <a:avLst/>
          </a:prstGeom>
        </p:spPr>
        <p:txBody>
          <a:bodyPr anchor="b">
            <a:normAutofit/>
          </a:bodyPr>
          <a:lstStyle>
            <a:lvl1pPr marL="0" indent="0">
              <a:buNone/>
              <a:defRPr sz="2400" b="0" i="0" baseline="0">
                <a:latin typeface="Gotham Bold" charset="0"/>
                <a:ea typeface="Gotham Bold" charset="0"/>
                <a:cs typeface="Gotham Bold" charset="0"/>
              </a:defRPr>
            </a:lvl1pPr>
          </a:lstStyle>
          <a:p>
            <a:pPr lvl="0"/>
            <a:r>
              <a:rPr lang="en-US" dirty="0"/>
              <a:t>Click to Add 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Slide -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1"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1" i="0" dirty="0">
              <a:solidFill>
                <a:schemeClr val="accent3">
                  <a:lumMod val="75000"/>
                </a:schemeClr>
              </a:solidFill>
              <a:latin typeface="Gotham Bold" charset="0"/>
              <a:ea typeface="Gotham Bold" charset="0"/>
              <a:cs typeface="Gotham Bold" charset="0"/>
            </a:endParaRPr>
          </a:p>
        </p:txBody>
      </p:sp>
      <p:sp>
        <p:nvSpPr>
          <p:cNvPr id="4" name="Text Placeholder 3"/>
          <p:cNvSpPr>
            <a:spLocks noGrp="1"/>
          </p:cNvSpPr>
          <p:nvPr>
            <p:ph type="body" sz="quarter" idx="10" hasCustomPrompt="1"/>
          </p:nvPr>
        </p:nvSpPr>
        <p:spPr>
          <a:xfrm>
            <a:off x="628650" y="1447800"/>
            <a:ext cx="7888288" cy="4795307"/>
          </a:xfrm>
          <a:prstGeom prst="rect">
            <a:avLst/>
          </a:prstGeom>
        </p:spPr>
        <p:txBody>
          <a:bodyPr>
            <a:noAutofit/>
          </a:bodyPr>
          <a:lstStyle>
            <a:lvl1pPr marL="228600" indent="-228600">
              <a:lnSpc>
                <a:spcPct val="100000"/>
              </a:lnSpc>
              <a:spcBef>
                <a:spcPts val="1200"/>
              </a:spcBef>
              <a:defRPr sz="2800" b="1" i="0">
                <a:latin typeface="Gotham Bold" charset="0"/>
                <a:ea typeface="Gotham Bold" charset="0"/>
                <a:cs typeface="Gotham Bold" charset="0"/>
              </a:defRPr>
            </a:lvl1pPr>
            <a:lvl2pPr marL="576263" indent="-233363">
              <a:lnSpc>
                <a:spcPct val="100000"/>
              </a:lnSpc>
              <a:buFont typeface="Franklin Gothic Medium" panose="020B0603020102020204" pitchFamily="34" charset="0"/>
              <a:buChar char="−"/>
              <a:defRPr sz="2400" b="1" i="0">
                <a:latin typeface="Gotham Bold" charset="0"/>
                <a:ea typeface="Gotham Bold" charset="0"/>
                <a:cs typeface="Gotham Bold" charset="0"/>
              </a:defRPr>
            </a:lvl2pPr>
            <a:lvl3pPr marL="973138" indent="-228600">
              <a:lnSpc>
                <a:spcPct val="100000"/>
              </a:lnSpc>
              <a:defRPr sz="2000" b="1" i="0">
                <a:latin typeface="Gotham Bold" charset="0"/>
                <a:ea typeface="Gotham Bold" charset="0"/>
                <a:cs typeface="Gotham Bold" charset="0"/>
              </a:defRPr>
            </a:lvl3pPr>
            <a:lvl4pPr>
              <a:defRPr>
                <a:latin typeface="Franklin Gothic Medium" panose="020B0603020102020204" pitchFamily="34" charset="0"/>
              </a:defRPr>
            </a:lvl4pPr>
            <a:lvl5pPr>
              <a:defRPr>
                <a:latin typeface="Franklin Gothic Medium" panose="020B0603020102020204" pitchFamily="34" charset="0"/>
              </a:defRPr>
            </a:lvl5pPr>
          </a:lstStyle>
          <a:p>
            <a:pPr lvl="0"/>
            <a:r>
              <a:rPr lang="en-US" dirty="0"/>
              <a:t>Click to add bullets</a:t>
            </a:r>
          </a:p>
          <a:p>
            <a:pPr lvl="1"/>
            <a:r>
              <a:rPr lang="en-US" dirty="0"/>
              <a:t> Bullet 2</a:t>
            </a:r>
          </a:p>
          <a:p>
            <a:pPr lvl="2"/>
            <a:r>
              <a:rPr lang="en-US" dirty="0"/>
              <a:t>Bullet 3</a:t>
            </a:r>
          </a:p>
        </p:txBody>
      </p:sp>
      <p:sp>
        <p:nvSpPr>
          <p:cNvPr id="5" name="Text Placeholder 4"/>
          <p:cNvSpPr>
            <a:spLocks noGrp="1"/>
          </p:cNvSpPr>
          <p:nvPr>
            <p:ph type="body" sz="quarter" idx="11" hasCustomPrompt="1"/>
          </p:nvPr>
        </p:nvSpPr>
        <p:spPr>
          <a:xfrm>
            <a:off x="522287" y="6243108"/>
            <a:ext cx="7992005" cy="330200"/>
          </a:xfrm>
          <a:prstGeom prst="rect">
            <a:avLst/>
          </a:prstGeom>
        </p:spPr>
        <p:txBody>
          <a:bodyPr anchor="b">
            <a:noAutofit/>
          </a:bodyPr>
          <a:lstStyle>
            <a:lvl1pPr marL="0" indent="0">
              <a:lnSpc>
                <a:spcPct val="100000"/>
              </a:lnSpc>
              <a:spcBef>
                <a:spcPts val="0"/>
              </a:spcBef>
              <a:buNone/>
              <a:defRPr sz="1200" b="1" i="0" baseline="0">
                <a:latin typeface="Gotham Bold" charset="0"/>
                <a:ea typeface="Gotham Bold" charset="0"/>
                <a:cs typeface="Gotham Bold" charset="0"/>
              </a:defRPr>
            </a:lvl1pPr>
          </a:lstStyle>
          <a:p>
            <a:pPr lvl="0"/>
            <a:r>
              <a:rPr lang="en-US" dirty="0"/>
              <a:t>Click to add footnote, reference or source</a:t>
            </a:r>
          </a:p>
        </p:txBody>
      </p:sp>
      <p:cxnSp>
        <p:nvCxnSpPr>
          <p:cNvPr id="18" name="Straight Connector 17"/>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Slide - Bullets&amp;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0"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0" i="0" dirty="0">
              <a:solidFill>
                <a:schemeClr val="accent3">
                  <a:lumMod val="75000"/>
                </a:schemeClr>
              </a:solidFill>
              <a:latin typeface="Gotham Bold" charset="0"/>
              <a:ea typeface="Gotham Bold" charset="0"/>
              <a:cs typeface="Gotham Bold" charset="0"/>
            </a:endParaRPr>
          </a:p>
        </p:txBody>
      </p:sp>
      <p:sp>
        <p:nvSpPr>
          <p:cNvPr id="4" name="Text Placeholder 3"/>
          <p:cNvSpPr>
            <a:spLocks noGrp="1"/>
          </p:cNvSpPr>
          <p:nvPr>
            <p:ph type="body" sz="quarter" idx="10" hasCustomPrompt="1"/>
          </p:nvPr>
        </p:nvSpPr>
        <p:spPr>
          <a:xfrm>
            <a:off x="628650" y="1335572"/>
            <a:ext cx="7888288" cy="1212895"/>
          </a:xfrm>
          <a:prstGeom prst="rect">
            <a:avLst/>
          </a:prstGeom>
        </p:spPr>
        <p:txBody>
          <a:bodyPr>
            <a:noAutofit/>
          </a:bodyPr>
          <a:lstStyle>
            <a:lvl1pPr marL="228600" indent="-228600">
              <a:lnSpc>
                <a:spcPct val="100000"/>
              </a:lnSpc>
              <a:spcBef>
                <a:spcPts val="0"/>
              </a:spcBef>
              <a:defRPr sz="2000" b="0" i="0">
                <a:latin typeface="Gotham Bold" charset="0"/>
                <a:ea typeface="Gotham Bold" charset="0"/>
                <a:cs typeface="Gotham Bold" charset="0"/>
              </a:defRPr>
            </a:lvl1pPr>
            <a:lvl2pPr marL="576263" indent="-233363">
              <a:lnSpc>
                <a:spcPct val="100000"/>
              </a:lnSpc>
              <a:spcBef>
                <a:spcPts val="0"/>
              </a:spcBef>
              <a:buFont typeface="Franklin Gothic Medium" panose="020B0603020102020204" pitchFamily="34" charset="0"/>
              <a:buChar char="−"/>
              <a:defRPr sz="2000" b="0" i="0">
                <a:latin typeface="Gotham Bold" charset="0"/>
                <a:ea typeface="Gotham Bold" charset="0"/>
                <a:cs typeface="Gotham Bold" charset="0"/>
              </a:defRPr>
            </a:lvl2pPr>
            <a:lvl3pPr marL="973138" indent="-228600">
              <a:lnSpc>
                <a:spcPct val="100000"/>
              </a:lnSpc>
              <a:spcBef>
                <a:spcPts val="0"/>
              </a:spcBef>
              <a:defRPr sz="2000" b="0" i="0">
                <a:latin typeface="Gotham Bold" charset="0"/>
                <a:ea typeface="Gotham Bold" charset="0"/>
                <a:cs typeface="Gotham Bold" charset="0"/>
              </a:defRPr>
            </a:lvl3pPr>
            <a:lvl4pPr>
              <a:defRPr>
                <a:latin typeface="Franklin Gothic Medium" panose="020B0603020102020204" pitchFamily="34" charset="0"/>
              </a:defRPr>
            </a:lvl4pPr>
            <a:lvl5pPr>
              <a:defRPr>
                <a:latin typeface="Franklin Gothic Medium" panose="020B0603020102020204" pitchFamily="34" charset="0"/>
              </a:defRPr>
            </a:lvl5pPr>
          </a:lstStyle>
          <a:p>
            <a:pPr lvl="0"/>
            <a:r>
              <a:rPr lang="en-US" dirty="0"/>
              <a:t>Click to add bullet</a:t>
            </a:r>
          </a:p>
          <a:p>
            <a:pPr lvl="1"/>
            <a:r>
              <a:rPr lang="en-US" dirty="0"/>
              <a:t> Bullet 2</a:t>
            </a:r>
          </a:p>
          <a:p>
            <a:pPr lvl="2"/>
            <a:r>
              <a:rPr lang="en-US" dirty="0"/>
              <a:t>Bullet 3</a:t>
            </a:r>
          </a:p>
        </p:txBody>
      </p:sp>
      <p:sp>
        <p:nvSpPr>
          <p:cNvPr id="5" name="Text Placeholder 4"/>
          <p:cNvSpPr>
            <a:spLocks noGrp="1"/>
          </p:cNvSpPr>
          <p:nvPr>
            <p:ph type="body" sz="quarter" idx="11" hasCustomPrompt="1"/>
          </p:nvPr>
        </p:nvSpPr>
        <p:spPr>
          <a:xfrm>
            <a:off x="522287" y="6251575"/>
            <a:ext cx="7992005" cy="330200"/>
          </a:xfrm>
          <a:prstGeom prst="rect">
            <a:avLst/>
          </a:prstGeom>
        </p:spPr>
        <p:txBody>
          <a:bodyPr anchor="b">
            <a:noAutofit/>
          </a:bodyPr>
          <a:lstStyle>
            <a:lvl1pPr marL="0" indent="0">
              <a:lnSpc>
                <a:spcPct val="100000"/>
              </a:lnSpc>
              <a:spcBef>
                <a:spcPts val="0"/>
              </a:spcBef>
              <a:buNone/>
              <a:defRPr sz="1200" b="0" i="0" baseline="0">
                <a:latin typeface="Gotham Bold" charset="0"/>
                <a:ea typeface="Gotham Bold" charset="0"/>
                <a:cs typeface="Gotham Bold" charset="0"/>
              </a:defRPr>
            </a:lvl1pPr>
          </a:lstStyle>
          <a:p>
            <a:pPr lvl="0"/>
            <a:r>
              <a:rPr lang="en-US" dirty="0"/>
              <a:t>Click to add footnote, reference or source</a:t>
            </a:r>
          </a:p>
        </p:txBody>
      </p:sp>
      <p:sp>
        <p:nvSpPr>
          <p:cNvPr id="12" name="Content Placeholder 11"/>
          <p:cNvSpPr>
            <a:spLocks noGrp="1"/>
          </p:cNvSpPr>
          <p:nvPr>
            <p:ph sz="quarter" idx="14" hasCustomPrompt="1"/>
          </p:nvPr>
        </p:nvSpPr>
        <p:spPr>
          <a:xfrm>
            <a:off x="622300" y="2548467"/>
            <a:ext cx="7894638" cy="3694230"/>
          </a:xfrm>
          <a:prstGeom prst="rect">
            <a:avLst/>
          </a:prstGeom>
        </p:spPr>
        <p:txBody>
          <a:bodyPr/>
          <a:lstStyle>
            <a:lvl1pPr marL="0" indent="0" algn="ctr">
              <a:buNone/>
              <a:defRPr sz="2400" b="0" i="0" baseline="0">
                <a:latin typeface="Gotham Bold" charset="0"/>
                <a:ea typeface="Gotham Bold" charset="0"/>
                <a:cs typeface="Gotham Bold" charset="0"/>
              </a:defRPr>
            </a:lvl1pPr>
          </a:lstStyle>
          <a:p>
            <a:pPr lvl="0"/>
            <a:r>
              <a:rPr lang="en-US" dirty="0"/>
              <a:t>Click icon below to add table or chart</a:t>
            </a:r>
          </a:p>
        </p:txBody>
      </p:sp>
      <p:cxnSp>
        <p:nvCxnSpPr>
          <p:cNvPr id="7" name="Straight Connector 6"/>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Slide - Table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0"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1" i="0" dirty="0">
              <a:solidFill>
                <a:schemeClr val="accent3">
                  <a:lumMod val="75000"/>
                </a:schemeClr>
              </a:solidFill>
              <a:latin typeface="Gotham Bold" charset="0"/>
              <a:ea typeface="Gotham Bold" charset="0"/>
              <a:cs typeface="Gotham Bold" charset="0"/>
            </a:endParaRPr>
          </a:p>
        </p:txBody>
      </p:sp>
      <p:sp>
        <p:nvSpPr>
          <p:cNvPr id="5" name="Text Placeholder 4"/>
          <p:cNvSpPr>
            <a:spLocks noGrp="1"/>
          </p:cNvSpPr>
          <p:nvPr>
            <p:ph type="body" sz="quarter" idx="11" hasCustomPrompt="1"/>
          </p:nvPr>
        </p:nvSpPr>
        <p:spPr>
          <a:xfrm>
            <a:off x="524933" y="6249458"/>
            <a:ext cx="7992005" cy="330200"/>
          </a:xfrm>
          <a:prstGeom prst="rect">
            <a:avLst/>
          </a:prstGeom>
        </p:spPr>
        <p:txBody>
          <a:bodyPr anchor="b">
            <a:noAutofit/>
          </a:bodyPr>
          <a:lstStyle>
            <a:lvl1pPr marL="0" indent="0">
              <a:lnSpc>
                <a:spcPct val="100000"/>
              </a:lnSpc>
              <a:spcBef>
                <a:spcPts val="0"/>
              </a:spcBef>
              <a:buNone/>
              <a:defRPr sz="1200" b="0" i="0" baseline="0">
                <a:latin typeface="Gotham Bold" charset="0"/>
                <a:ea typeface="Gotham Bold" charset="0"/>
                <a:cs typeface="Gotham Bold" charset="0"/>
              </a:defRPr>
            </a:lvl1pPr>
          </a:lstStyle>
          <a:p>
            <a:pPr lvl="0"/>
            <a:r>
              <a:rPr lang="en-US" dirty="0"/>
              <a:t>Click to add footnote, reference or source</a:t>
            </a:r>
          </a:p>
        </p:txBody>
      </p:sp>
      <p:sp>
        <p:nvSpPr>
          <p:cNvPr id="12" name="Content Placeholder 11"/>
          <p:cNvSpPr>
            <a:spLocks noGrp="1"/>
          </p:cNvSpPr>
          <p:nvPr>
            <p:ph sz="quarter" idx="14" hasCustomPrompt="1"/>
          </p:nvPr>
        </p:nvSpPr>
        <p:spPr>
          <a:xfrm>
            <a:off x="622300" y="1335573"/>
            <a:ext cx="7894638" cy="4902890"/>
          </a:xfrm>
          <a:prstGeom prst="rect">
            <a:avLst/>
          </a:prstGeom>
        </p:spPr>
        <p:txBody>
          <a:bodyPr/>
          <a:lstStyle>
            <a:lvl1pPr marL="0" indent="0" algn="ctr">
              <a:buNone/>
              <a:defRPr b="0" i="0" baseline="0">
                <a:latin typeface="Gotham Bold" charset="0"/>
                <a:ea typeface="Gotham Bold" charset="0"/>
                <a:cs typeface="Gotham Bold" charset="0"/>
              </a:defRPr>
            </a:lvl1pPr>
          </a:lstStyle>
          <a:p>
            <a:pPr lvl="0"/>
            <a:r>
              <a:rPr lang="en-US" dirty="0"/>
              <a:t>Click icon below to add table or chart</a:t>
            </a:r>
          </a:p>
        </p:txBody>
      </p:sp>
      <p:cxnSp>
        <p:nvCxnSpPr>
          <p:cNvPr id="6" name="Straight Connector 5"/>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2 Col-Chart/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0"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0" i="0" dirty="0">
              <a:solidFill>
                <a:schemeClr val="accent3">
                  <a:lumMod val="75000"/>
                </a:schemeClr>
              </a:solidFill>
              <a:latin typeface="Gotham Bold" charset="0"/>
              <a:ea typeface="Gotham Bold" charset="0"/>
              <a:cs typeface="Gotham Bold" charset="0"/>
            </a:endParaRPr>
          </a:p>
        </p:txBody>
      </p:sp>
      <p:sp>
        <p:nvSpPr>
          <p:cNvPr id="5" name="Text Placeholder 4"/>
          <p:cNvSpPr>
            <a:spLocks noGrp="1"/>
          </p:cNvSpPr>
          <p:nvPr>
            <p:ph type="body" sz="quarter" idx="11" hasCustomPrompt="1"/>
          </p:nvPr>
        </p:nvSpPr>
        <p:spPr>
          <a:xfrm>
            <a:off x="524933" y="6249458"/>
            <a:ext cx="7992005" cy="330200"/>
          </a:xfrm>
          <a:prstGeom prst="rect">
            <a:avLst/>
          </a:prstGeom>
        </p:spPr>
        <p:txBody>
          <a:bodyPr anchor="b">
            <a:noAutofit/>
          </a:bodyPr>
          <a:lstStyle>
            <a:lvl1pPr marL="0" indent="0">
              <a:lnSpc>
                <a:spcPct val="100000"/>
              </a:lnSpc>
              <a:spcBef>
                <a:spcPts val="0"/>
              </a:spcBef>
              <a:buNone/>
              <a:defRPr sz="1200" b="0" i="0" baseline="0">
                <a:latin typeface="Gotham Bold" charset="0"/>
                <a:ea typeface="Gotham Bold" charset="0"/>
                <a:cs typeface="Gotham Bold" charset="0"/>
              </a:defRPr>
            </a:lvl1pPr>
          </a:lstStyle>
          <a:p>
            <a:pPr lvl="0"/>
            <a:r>
              <a:rPr lang="en-US" dirty="0"/>
              <a:t>Click to add footnote, reference or source</a:t>
            </a:r>
          </a:p>
        </p:txBody>
      </p:sp>
      <p:sp>
        <p:nvSpPr>
          <p:cNvPr id="12" name="Content Placeholder 11"/>
          <p:cNvSpPr>
            <a:spLocks noGrp="1"/>
          </p:cNvSpPr>
          <p:nvPr>
            <p:ph sz="quarter" idx="14" hasCustomPrompt="1"/>
          </p:nvPr>
        </p:nvSpPr>
        <p:spPr>
          <a:xfrm>
            <a:off x="622299" y="1845731"/>
            <a:ext cx="3840480" cy="4392732"/>
          </a:xfrm>
          <a:prstGeom prst="rect">
            <a:avLst/>
          </a:prstGeom>
        </p:spPr>
        <p:txBody>
          <a:bodyPr/>
          <a:lstStyle>
            <a:lvl1pPr marL="0" indent="0" algn="ctr">
              <a:buNone/>
              <a:defRPr sz="2000" b="0" i="0" baseline="0">
                <a:latin typeface="Gotham Bold" charset="0"/>
                <a:ea typeface="Gotham Bold" charset="0"/>
                <a:cs typeface="Gotham Bold" charset="0"/>
              </a:defRPr>
            </a:lvl1pPr>
          </a:lstStyle>
          <a:p>
            <a:pPr lvl="0"/>
            <a:r>
              <a:rPr lang="en-US" dirty="0"/>
              <a:t>Click icon below to add table, chart, image</a:t>
            </a:r>
          </a:p>
        </p:txBody>
      </p:sp>
      <p:sp>
        <p:nvSpPr>
          <p:cNvPr id="10" name="Content Placeholder 11"/>
          <p:cNvSpPr>
            <a:spLocks noGrp="1"/>
          </p:cNvSpPr>
          <p:nvPr>
            <p:ph sz="quarter" idx="15" hasCustomPrompt="1"/>
          </p:nvPr>
        </p:nvSpPr>
        <p:spPr>
          <a:xfrm>
            <a:off x="4665132" y="1845731"/>
            <a:ext cx="3840480" cy="4392732"/>
          </a:xfrm>
          <a:prstGeom prst="rect">
            <a:avLst/>
          </a:prstGeom>
        </p:spPr>
        <p:txBody>
          <a:bodyPr/>
          <a:lstStyle>
            <a:lvl1pPr marL="0" indent="0" algn="ctr">
              <a:buNone/>
              <a:defRPr sz="2000" b="0" i="0" baseline="0">
                <a:latin typeface="Gotham Bold" charset="0"/>
                <a:ea typeface="Gotham Bold" charset="0"/>
                <a:cs typeface="Gotham Bold" charset="0"/>
              </a:defRPr>
            </a:lvl1pPr>
          </a:lstStyle>
          <a:p>
            <a:pPr lvl="0"/>
            <a:r>
              <a:rPr lang="en-US" dirty="0"/>
              <a:t>Click icon below to add table, chart, image</a:t>
            </a:r>
          </a:p>
        </p:txBody>
      </p:sp>
      <p:sp>
        <p:nvSpPr>
          <p:cNvPr id="4" name="Text Placeholder 3"/>
          <p:cNvSpPr>
            <a:spLocks noGrp="1"/>
          </p:cNvSpPr>
          <p:nvPr>
            <p:ph type="body" sz="quarter" idx="16" hasCustomPrompt="1"/>
          </p:nvPr>
        </p:nvSpPr>
        <p:spPr>
          <a:xfrm>
            <a:off x="622300" y="1278464"/>
            <a:ext cx="3840480" cy="500063"/>
          </a:xfrm>
          <a:prstGeom prst="rect">
            <a:avLst/>
          </a:prstGeom>
        </p:spPr>
        <p:txBody>
          <a:bodyPr anchor="b">
            <a:noAutofit/>
          </a:bodyPr>
          <a:lstStyle>
            <a:lvl1pPr marL="0" indent="0" algn="ctr">
              <a:buNone/>
              <a:defRPr sz="2400" b="0" i="0">
                <a:latin typeface="Gotham Bold" charset="0"/>
                <a:ea typeface="Gotham Bold" charset="0"/>
                <a:cs typeface="Gotham Bold" charset="0"/>
              </a:defRPr>
            </a:lvl1pPr>
          </a:lstStyle>
          <a:p>
            <a:pPr lvl="0"/>
            <a:r>
              <a:rPr lang="en-US" dirty="0"/>
              <a:t>Click to add title</a:t>
            </a:r>
          </a:p>
        </p:txBody>
      </p:sp>
      <p:sp>
        <p:nvSpPr>
          <p:cNvPr id="13" name="Text Placeholder 3"/>
          <p:cNvSpPr>
            <a:spLocks noGrp="1"/>
          </p:cNvSpPr>
          <p:nvPr>
            <p:ph type="body" sz="quarter" idx="17" hasCustomPrompt="1"/>
          </p:nvPr>
        </p:nvSpPr>
        <p:spPr>
          <a:xfrm>
            <a:off x="4665132" y="1278464"/>
            <a:ext cx="3840480" cy="500063"/>
          </a:xfrm>
          <a:prstGeom prst="rect">
            <a:avLst/>
          </a:prstGeom>
        </p:spPr>
        <p:txBody>
          <a:bodyPr anchor="b">
            <a:noAutofit/>
          </a:bodyPr>
          <a:lstStyle>
            <a:lvl1pPr marL="0" indent="0" algn="ctr">
              <a:buNone/>
              <a:defRPr sz="2400" b="0" i="0">
                <a:latin typeface="Gotham Bold" charset="0"/>
                <a:ea typeface="Gotham Bold" charset="0"/>
                <a:cs typeface="Gotham Bold" charset="0"/>
              </a:defRPr>
            </a:lvl1pPr>
          </a:lstStyle>
          <a:p>
            <a:pPr lvl="0"/>
            <a:r>
              <a:rPr lang="en-US" dirty="0"/>
              <a:t>Click to add title</a:t>
            </a:r>
          </a:p>
        </p:txBody>
      </p:sp>
      <p:cxnSp>
        <p:nvCxnSpPr>
          <p:cNvPr id="11" name="Straight Connector 10"/>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2 Col-Text">
    <p:spTree>
      <p:nvGrpSpPr>
        <p:cNvPr id="1" name=""/>
        <p:cNvGrpSpPr/>
        <p:nvPr/>
      </p:nvGrpSpPr>
      <p:grpSpPr>
        <a:xfrm>
          <a:off x="0" y="0"/>
          <a:ext cx="0" cy="0"/>
          <a:chOff x="0" y="0"/>
          <a:chExt cx="0" cy="0"/>
        </a:xfrm>
      </p:grpSpPr>
      <p:sp>
        <p:nvSpPr>
          <p:cNvPr id="6" name="Text Placeholder 5"/>
          <p:cNvSpPr>
            <a:spLocks noGrp="1"/>
          </p:cNvSpPr>
          <p:nvPr>
            <p:ph type="body" sz="quarter" idx="18" hasCustomPrompt="1"/>
          </p:nvPr>
        </p:nvSpPr>
        <p:spPr>
          <a:xfrm>
            <a:off x="622300" y="1849438"/>
            <a:ext cx="3840163" cy="4402137"/>
          </a:xfrm>
          <a:prstGeom prst="rect">
            <a:avLst/>
          </a:prstGeom>
        </p:spPr>
        <p:txBody>
          <a:bodyPr>
            <a:noAutofit/>
          </a:bodyPr>
          <a:lstStyle>
            <a:lvl1pPr>
              <a:lnSpc>
                <a:spcPct val="100000"/>
              </a:lnSpc>
              <a:spcBef>
                <a:spcPts val="0"/>
              </a:spcBef>
              <a:spcAft>
                <a:spcPts val="0"/>
              </a:spcAft>
              <a:defRPr sz="2000" b="0" i="0">
                <a:latin typeface="Gotham Bold" charset="0"/>
                <a:ea typeface="Gotham Bold" charset="0"/>
                <a:cs typeface="Gotham Bold" charset="0"/>
              </a:defRPr>
            </a:lvl1pPr>
            <a:lvl2pPr marL="514350" indent="-171450">
              <a:buFont typeface="Franklin Gothic Medium Cond" panose="020B0606030402020204" pitchFamily="34" charset="0"/>
              <a:buChar char="–"/>
              <a:defRPr sz="2000" b="0" i="0">
                <a:latin typeface="Gotham Bold" charset="0"/>
                <a:ea typeface="Gotham Bold" charset="0"/>
                <a:cs typeface="Gotham Bold" charset="0"/>
              </a:defRPr>
            </a:lvl2pPr>
            <a:lvl3pPr>
              <a:defRPr sz="2000" b="0" i="0">
                <a:latin typeface="Gotham Bold" charset="0"/>
                <a:ea typeface="Gotham Bold" charset="0"/>
                <a:cs typeface="Gotham Bold" charset="0"/>
              </a:defRPr>
            </a:lvl3pPr>
          </a:lstStyle>
          <a:p>
            <a:pPr lvl="0"/>
            <a:r>
              <a:rPr lang="en-US" dirty="0"/>
              <a:t>Click to add bullets</a:t>
            </a:r>
          </a:p>
          <a:p>
            <a:pPr lvl="1"/>
            <a:r>
              <a:rPr lang="en-US" dirty="0"/>
              <a:t>Bullet 2</a:t>
            </a:r>
          </a:p>
          <a:p>
            <a:pPr lvl="2"/>
            <a:r>
              <a:rPr lang="en-US" dirty="0"/>
              <a:t>Bullet 3</a:t>
            </a:r>
          </a:p>
        </p:txBody>
      </p:sp>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0"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0" i="0" dirty="0">
              <a:solidFill>
                <a:schemeClr val="accent3">
                  <a:lumMod val="75000"/>
                </a:schemeClr>
              </a:solidFill>
              <a:latin typeface="Gotham Bold" charset="0"/>
              <a:ea typeface="Gotham Bold" charset="0"/>
              <a:cs typeface="Gotham Bold" charset="0"/>
            </a:endParaRPr>
          </a:p>
        </p:txBody>
      </p:sp>
      <p:sp>
        <p:nvSpPr>
          <p:cNvPr id="5" name="Text Placeholder 4"/>
          <p:cNvSpPr>
            <a:spLocks noGrp="1"/>
          </p:cNvSpPr>
          <p:nvPr>
            <p:ph type="body" sz="quarter" idx="11" hasCustomPrompt="1"/>
          </p:nvPr>
        </p:nvSpPr>
        <p:spPr>
          <a:xfrm>
            <a:off x="524933" y="6251575"/>
            <a:ext cx="7992005" cy="330200"/>
          </a:xfrm>
          <a:prstGeom prst="rect">
            <a:avLst/>
          </a:prstGeom>
        </p:spPr>
        <p:txBody>
          <a:bodyPr anchor="b">
            <a:noAutofit/>
          </a:bodyPr>
          <a:lstStyle>
            <a:lvl1pPr marL="0" indent="0">
              <a:lnSpc>
                <a:spcPct val="100000"/>
              </a:lnSpc>
              <a:spcBef>
                <a:spcPts val="0"/>
              </a:spcBef>
              <a:buNone/>
              <a:defRPr sz="1200" b="0" i="0" baseline="0">
                <a:latin typeface="Gotham Bold" charset="0"/>
                <a:ea typeface="Gotham Bold" charset="0"/>
                <a:cs typeface="Gotham Bold" charset="0"/>
              </a:defRPr>
            </a:lvl1pPr>
          </a:lstStyle>
          <a:p>
            <a:pPr lvl="0"/>
            <a:r>
              <a:rPr lang="en-US" dirty="0"/>
              <a:t>Click to add footnote, reference or source</a:t>
            </a:r>
          </a:p>
        </p:txBody>
      </p:sp>
      <p:sp>
        <p:nvSpPr>
          <p:cNvPr id="4" name="Text Placeholder 3"/>
          <p:cNvSpPr>
            <a:spLocks noGrp="1"/>
          </p:cNvSpPr>
          <p:nvPr>
            <p:ph type="body" sz="quarter" idx="16" hasCustomPrompt="1"/>
          </p:nvPr>
        </p:nvSpPr>
        <p:spPr>
          <a:xfrm>
            <a:off x="622300" y="1278464"/>
            <a:ext cx="3840480" cy="500063"/>
          </a:xfrm>
          <a:prstGeom prst="rect">
            <a:avLst/>
          </a:prstGeom>
        </p:spPr>
        <p:txBody>
          <a:bodyPr anchor="b">
            <a:noAutofit/>
          </a:bodyPr>
          <a:lstStyle>
            <a:lvl1pPr marL="0" indent="0" algn="ctr">
              <a:buNone/>
              <a:defRPr sz="2400" b="0" i="0">
                <a:latin typeface="Gotham Bold" charset="0"/>
                <a:ea typeface="Gotham Bold" charset="0"/>
                <a:cs typeface="Gotham Bold" charset="0"/>
              </a:defRPr>
            </a:lvl1pPr>
          </a:lstStyle>
          <a:p>
            <a:pPr lvl="0"/>
            <a:r>
              <a:rPr lang="en-US" dirty="0"/>
              <a:t>Click to add title</a:t>
            </a:r>
          </a:p>
        </p:txBody>
      </p:sp>
      <p:sp>
        <p:nvSpPr>
          <p:cNvPr id="13" name="Text Placeholder 3"/>
          <p:cNvSpPr>
            <a:spLocks noGrp="1"/>
          </p:cNvSpPr>
          <p:nvPr>
            <p:ph type="body" sz="quarter" idx="17" hasCustomPrompt="1"/>
          </p:nvPr>
        </p:nvSpPr>
        <p:spPr>
          <a:xfrm>
            <a:off x="4665132" y="1278464"/>
            <a:ext cx="3840480" cy="500063"/>
          </a:xfrm>
          <a:prstGeom prst="rect">
            <a:avLst/>
          </a:prstGeom>
        </p:spPr>
        <p:txBody>
          <a:bodyPr anchor="b">
            <a:noAutofit/>
          </a:bodyPr>
          <a:lstStyle>
            <a:lvl1pPr marL="0" indent="0" algn="ctr">
              <a:buNone/>
              <a:defRPr sz="2400" b="0" i="0">
                <a:latin typeface="Gotham Bold" charset="0"/>
                <a:ea typeface="Gotham Bold" charset="0"/>
                <a:cs typeface="Gotham Bold" charset="0"/>
              </a:defRPr>
            </a:lvl1pPr>
          </a:lstStyle>
          <a:p>
            <a:pPr lvl="0"/>
            <a:r>
              <a:rPr lang="en-US" dirty="0"/>
              <a:t>Click to add title</a:t>
            </a:r>
          </a:p>
        </p:txBody>
      </p:sp>
      <p:sp>
        <p:nvSpPr>
          <p:cNvPr id="15" name="Text Placeholder 5"/>
          <p:cNvSpPr>
            <a:spLocks noGrp="1"/>
          </p:cNvSpPr>
          <p:nvPr>
            <p:ph type="body" sz="quarter" idx="19" hasCustomPrompt="1"/>
          </p:nvPr>
        </p:nvSpPr>
        <p:spPr>
          <a:xfrm>
            <a:off x="4665449" y="1840559"/>
            <a:ext cx="3840163" cy="4402137"/>
          </a:xfrm>
          <a:prstGeom prst="rect">
            <a:avLst/>
          </a:prstGeom>
        </p:spPr>
        <p:txBody>
          <a:bodyPr>
            <a:noAutofit/>
          </a:bodyPr>
          <a:lstStyle>
            <a:lvl1pPr>
              <a:lnSpc>
                <a:spcPct val="100000"/>
              </a:lnSpc>
              <a:spcBef>
                <a:spcPts val="0"/>
              </a:spcBef>
              <a:spcAft>
                <a:spcPts val="0"/>
              </a:spcAft>
              <a:defRPr sz="2000" b="0" i="0">
                <a:latin typeface="Gotham Bold" charset="0"/>
                <a:ea typeface="Gotham Bold" charset="0"/>
                <a:cs typeface="Gotham Bold" charset="0"/>
              </a:defRPr>
            </a:lvl1pPr>
            <a:lvl2pPr marL="514350" indent="-171450">
              <a:buFont typeface="Franklin Gothic Medium Cond" panose="020B0606030402020204" pitchFamily="34" charset="0"/>
              <a:buChar char="–"/>
              <a:defRPr sz="2000" b="0" i="0" baseline="0">
                <a:latin typeface="Gotham Bold" charset="0"/>
                <a:ea typeface="Gotham Bold" charset="0"/>
                <a:cs typeface="Gotham Bold" charset="0"/>
              </a:defRPr>
            </a:lvl2pPr>
            <a:lvl3pPr>
              <a:defRPr sz="2000" b="0" i="0" baseline="0">
                <a:latin typeface="Gotham Bold" charset="0"/>
                <a:ea typeface="Gotham Bold" charset="0"/>
                <a:cs typeface="Gotham Bold" charset="0"/>
              </a:defRPr>
            </a:lvl3pPr>
          </a:lstStyle>
          <a:p>
            <a:pPr lvl="0"/>
            <a:r>
              <a:rPr lang="en-US" dirty="0"/>
              <a:t>Click to add bullets</a:t>
            </a:r>
          </a:p>
          <a:p>
            <a:pPr lvl="1"/>
            <a:r>
              <a:rPr lang="en-US" dirty="0"/>
              <a:t>Bullet 2</a:t>
            </a:r>
          </a:p>
          <a:p>
            <a:pPr lvl="2"/>
            <a:r>
              <a:rPr lang="en-US" dirty="0"/>
              <a:t>Bullet 3</a:t>
            </a:r>
          </a:p>
        </p:txBody>
      </p:sp>
      <p:cxnSp>
        <p:nvCxnSpPr>
          <p:cNvPr id="9" name="Straight Connector 8"/>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mp; Top Ru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4369" y="624054"/>
            <a:ext cx="7843267" cy="548640"/>
          </a:xfrm>
          <a:prstGeom prst="rect">
            <a:avLst/>
          </a:prstGeom>
        </p:spPr>
        <p:txBody>
          <a:bodyPr anchor="t">
            <a:noAutofit/>
          </a:bodyPr>
          <a:lstStyle>
            <a:lvl1pPr algn="l">
              <a:defRPr sz="3200" b="0" i="0" baseline="0">
                <a:solidFill>
                  <a:schemeClr val="tx2">
                    <a:lumMod val="75000"/>
                  </a:schemeClr>
                </a:solidFill>
                <a:latin typeface="Gotham Bold" charset="0"/>
                <a:ea typeface="Gotham Bold" charset="0"/>
                <a:cs typeface="Gotham Bold" charset="0"/>
              </a:defRPr>
            </a:lvl1pPr>
          </a:lstStyle>
          <a:p>
            <a:r>
              <a:rPr lang="en-US" dirty="0"/>
              <a:t>Click to add title, 1 line max</a:t>
            </a:r>
          </a:p>
        </p:txBody>
      </p:sp>
      <p:sp>
        <p:nvSpPr>
          <p:cNvPr id="8" name="Rectangle 7"/>
          <p:cNvSpPr/>
          <p:nvPr/>
        </p:nvSpPr>
        <p:spPr>
          <a:xfrm>
            <a:off x="0" y="3860"/>
            <a:ext cx="9144000" cy="457316"/>
          </a:xfrm>
          <a:prstGeom prst="rect">
            <a:avLst/>
          </a:prstGeom>
          <a:gradFill flip="none" rotWithShape="1">
            <a:gsLst>
              <a:gs pos="0">
                <a:schemeClr val="tx2">
                  <a:lumMod val="75000"/>
                </a:schemeClr>
              </a:gs>
              <a:gs pos="60000">
                <a:schemeClr val="accent2">
                  <a:lumMod val="60000"/>
                  <a:lumOff val="40000"/>
                  <a:tint val="44500"/>
                  <a:satMod val="160000"/>
                </a:schemeClr>
              </a:gs>
              <a:gs pos="100000">
                <a:schemeClr val="accent2">
                  <a:lumMod val="60000"/>
                  <a:lumOff val="40000"/>
                  <a:tint val="23500"/>
                  <a:satMod val="16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l"/>
            <a:endParaRPr lang="en-US" sz="1400" b="0" i="0" dirty="0">
              <a:solidFill>
                <a:schemeClr val="accent3">
                  <a:lumMod val="75000"/>
                </a:schemeClr>
              </a:solidFill>
              <a:latin typeface="Gotham Bold" charset="0"/>
              <a:ea typeface="Gotham Bold" charset="0"/>
              <a:cs typeface="Gotham Bold" charset="0"/>
            </a:endParaRPr>
          </a:p>
        </p:txBody>
      </p:sp>
      <p:cxnSp>
        <p:nvCxnSpPr>
          <p:cNvPr id="4" name="Straight Connector 3"/>
          <p:cNvCxnSpPr/>
          <p:nvPr/>
        </p:nvCxnSpPr>
        <p:spPr>
          <a:xfrm>
            <a:off x="0" y="6573308"/>
            <a:ext cx="9144000" cy="0"/>
          </a:xfrm>
          <a:prstGeom prst="lin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Text Placeholder 8"/>
          <p:cNvSpPr txBox="1">
            <a:spLocks/>
          </p:cNvSpPr>
          <p:nvPr/>
        </p:nvSpPr>
        <p:spPr>
          <a:xfrm>
            <a:off x="0" y="6600157"/>
            <a:ext cx="4572000" cy="199654"/>
          </a:xfrm>
          <a:prstGeom prst="rect">
            <a:avLst/>
          </a:prstGeom>
        </p:spPr>
        <p:txBody>
          <a:bodyPr>
            <a:noAutofit/>
          </a:bodyPr>
          <a:lstStyle>
            <a:lvl1pPr marL="0" indent="0" algn="l" defTabSz="685800" rtl="0" eaLnBrk="1" latinLnBrk="0" hangingPunct="1">
              <a:lnSpc>
                <a:spcPct val="100000"/>
              </a:lnSpc>
              <a:spcBef>
                <a:spcPts val="0"/>
              </a:spcBef>
              <a:buFont typeface="Arial" panose="020B0604020202020204" pitchFamily="34" charset="0"/>
              <a:buNone/>
              <a:defRPr sz="900" b="0" i="0" kern="1200" baseline="0">
                <a:solidFill>
                  <a:srgbClr val="15365E"/>
                </a:solidFill>
                <a:latin typeface="Gotham Bold" charset="0"/>
                <a:ea typeface="Gotham Bold" charset="0"/>
                <a:cs typeface="Gotham Bold" charset="0"/>
              </a:defRPr>
            </a:lvl1pPr>
            <a:lvl2pPr marL="342900" indent="0" algn="l" defTabSz="685800" rtl="0" eaLnBrk="1" latinLnBrk="0" hangingPunct="1">
              <a:lnSpc>
                <a:spcPct val="90000"/>
              </a:lnSpc>
              <a:spcBef>
                <a:spcPts val="375"/>
              </a:spcBef>
              <a:buFont typeface="Arial" panose="020B0604020202020204" pitchFamily="34" charset="0"/>
              <a:buNone/>
              <a:defRPr sz="1000" b="1" i="0" kern="1200">
                <a:solidFill>
                  <a:schemeClr val="tx1"/>
                </a:solidFill>
                <a:latin typeface="Franklin Gothic Medium Cond" panose="020B0606030402020204" pitchFamily="34" charset="0"/>
                <a:ea typeface="Helvetica" charset="0"/>
                <a:cs typeface="Helvetica" charset="0"/>
              </a:defRPr>
            </a:lvl2pPr>
            <a:lvl3pPr marL="685800" indent="0" algn="l" defTabSz="685800" rtl="0" eaLnBrk="1" latinLnBrk="0" hangingPunct="1">
              <a:lnSpc>
                <a:spcPct val="90000"/>
              </a:lnSpc>
              <a:spcBef>
                <a:spcPts val="375"/>
              </a:spcBef>
              <a:buFont typeface="Arial" panose="020B0604020202020204" pitchFamily="34" charset="0"/>
              <a:buNone/>
              <a:defRPr sz="1000" b="1" i="0" kern="1200">
                <a:solidFill>
                  <a:schemeClr val="tx1"/>
                </a:solidFill>
                <a:latin typeface="Franklin Gothic Medium Cond" panose="020B0606030402020204" pitchFamily="34" charset="0"/>
                <a:ea typeface="Helvetica" charset="0"/>
                <a:cs typeface="Helvetica" charset="0"/>
              </a:defRPr>
            </a:lvl3pPr>
            <a:lvl4pPr marL="1028700" indent="0" algn="l" defTabSz="685800" rtl="0" eaLnBrk="1" latinLnBrk="0" hangingPunct="1">
              <a:lnSpc>
                <a:spcPct val="90000"/>
              </a:lnSpc>
              <a:spcBef>
                <a:spcPts val="375"/>
              </a:spcBef>
              <a:buFont typeface="Arial" panose="020B0604020202020204" pitchFamily="34" charset="0"/>
              <a:buNone/>
              <a:defRPr sz="1000" b="1" i="0" kern="1200">
                <a:solidFill>
                  <a:schemeClr val="tx1"/>
                </a:solidFill>
                <a:latin typeface="Franklin Gothic Medium Cond" panose="020B0606030402020204" pitchFamily="34" charset="0"/>
                <a:ea typeface="Helvetica" charset="0"/>
                <a:cs typeface="Helvetica" charset="0"/>
              </a:defRPr>
            </a:lvl4pPr>
            <a:lvl5pPr marL="1371600" indent="0" algn="l" defTabSz="685800" rtl="0" eaLnBrk="1" latinLnBrk="0" hangingPunct="1">
              <a:lnSpc>
                <a:spcPct val="90000"/>
              </a:lnSpc>
              <a:spcBef>
                <a:spcPts val="375"/>
              </a:spcBef>
              <a:buFont typeface="Arial" panose="020B0604020202020204" pitchFamily="34" charset="0"/>
              <a:buNone/>
              <a:defRPr sz="1000" b="1" i="0" kern="1200">
                <a:solidFill>
                  <a:schemeClr val="tx1"/>
                </a:solidFill>
                <a:latin typeface="Franklin Gothic Medium Cond" panose="020B0606030402020204" pitchFamily="34" charset="0"/>
                <a:ea typeface="Helvetica" charset="0"/>
                <a:cs typeface="Helvetica"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North Carolina Division of Public Health | Injury and Violence Prevention Branch</a:t>
            </a:r>
          </a:p>
        </p:txBody>
      </p:sp>
      <p:sp>
        <p:nvSpPr>
          <p:cNvPr id="5" name="Text Placeholder 13"/>
          <p:cNvSpPr txBox="1">
            <a:spLocks/>
          </p:cNvSpPr>
          <p:nvPr/>
        </p:nvSpPr>
        <p:spPr>
          <a:xfrm>
            <a:off x="8627269" y="6600157"/>
            <a:ext cx="406400" cy="269875"/>
          </a:xfrm>
          <a:prstGeom prst="rect">
            <a:avLst/>
          </a:prstGeom>
        </p:spPr>
        <p:txBody>
          <a:bodyPr>
            <a:noAutofit/>
          </a:bodyPr>
          <a:lstStyle>
            <a:lvl1pPr marL="0" indent="0" algn="l" defTabSz="685800" rtl="0" eaLnBrk="1" latinLnBrk="0" hangingPunct="1">
              <a:lnSpc>
                <a:spcPct val="100000"/>
              </a:lnSpc>
              <a:spcBef>
                <a:spcPts val="0"/>
              </a:spcBef>
              <a:buFont typeface="Arial" panose="020B0604020202020204" pitchFamily="34" charset="0"/>
              <a:buNone/>
              <a:defRPr sz="900" b="0" i="0" kern="1200">
                <a:solidFill>
                  <a:srgbClr val="15365E"/>
                </a:solidFill>
                <a:latin typeface="Gotham Bold" charset="0"/>
                <a:ea typeface="Gotham Bold" charset="0"/>
                <a:cs typeface="Gotham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Helvetica" charset="0"/>
                <a:ea typeface="Helvetica" charset="0"/>
                <a:cs typeface="Helvetica"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Helvetica" charset="0"/>
                <a:ea typeface="Helvetica" charset="0"/>
                <a:cs typeface="Helvetica"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Helvetica" charset="0"/>
                <a:ea typeface="Helvetica" charset="0"/>
                <a:cs typeface="Helvetica"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Helvetica" charset="0"/>
                <a:ea typeface="Helvetica" charset="0"/>
                <a:cs typeface="Helvetica"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fld id="{0ED8F5E8-15B1-AB47-A7E0-4212F4A2D8F9}" type="slidenum">
              <a:rPr lang="en-US" smtClean="0"/>
              <a:pPr/>
              <a:t>‹#›</a:t>
            </a:fld>
            <a:endParaRPr lang="en-US" dirty="0"/>
          </a:p>
        </p:txBody>
      </p:sp>
    </p:spTree>
    <p:extLst>
      <p:ext uri="{BB962C8B-B14F-4D97-AF65-F5344CB8AC3E}">
        <p14:creationId xmlns:p14="http://schemas.microsoft.com/office/powerpoint/2010/main" val="1112519777"/>
      </p:ext>
    </p:extLst>
  </p:cSld>
  <p:clrMap bg1="lt1" tx1="dk1" bg2="lt2" tx2="dk2" accent1="accent1" accent2="accent2" accent3="accent3" accent4="accent4" accent5="accent5" accent6="accent6" hlink="hlink" folHlink="folHlink"/>
  <p:sldLayoutIdLst>
    <p:sldLayoutId id="2147483697" r:id="rId1"/>
    <p:sldLayoutId id="2147483674" r:id="rId2"/>
    <p:sldLayoutId id="2147483675" r:id="rId3"/>
    <p:sldLayoutId id="2147483676" r:id="rId4"/>
    <p:sldLayoutId id="2147483677" r:id="rId5"/>
    <p:sldLayoutId id="2147483678" r:id="rId6"/>
    <p:sldLayoutId id="2147483691" r:id="rId7"/>
    <p:sldLayoutId id="2147483692" r:id="rId8"/>
    <p:sldLayoutId id="2147483681" r:id="rId9"/>
    <p:sldLayoutId id="2147483696" r:id="rId10"/>
    <p:sldLayoutId id="2147483698" r:id="rId11"/>
  </p:sldLayoutIdLst>
  <p:hf hdr="0" dt="0"/>
  <p:txStyles>
    <p:titleStyle>
      <a:lvl1pPr algn="l" defTabSz="685800" rtl="0" eaLnBrk="1" latinLnBrk="0" hangingPunct="1">
        <a:lnSpc>
          <a:spcPct val="90000"/>
        </a:lnSpc>
        <a:spcBef>
          <a:spcPct val="0"/>
        </a:spcBef>
        <a:buNone/>
        <a:defRPr sz="3300" b="1" i="0" kern="1200">
          <a:solidFill>
            <a:schemeClr val="tx1"/>
          </a:solidFill>
          <a:latin typeface="Helvetica" charset="0"/>
          <a:ea typeface="Helvetica" charset="0"/>
          <a:cs typeface="Helvetica"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1" i="0" kern="1200">
          <a:solidFill>
            <a:schemeClr val="tx1"/>
          </a:solidFill>
          <a:latin typeface="Helvetica" charset="0"/>
          <a:ea typeface="Helvetica" charset="0"/>
          <a:cs typeface="Helvetica"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Helvetica" charset="0"/>
          <a:ea typeface="Helvetica" charset="0"/>
          <a:cs typeface="Helvetica"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Helvetica" charset="0"/>
          <a:ea typeface="Helvetica" charset="0"/>
          <a:cs typeface="Helvetica"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Helvetica" charset="0"/>
          <a:ea typeface="Helvetica" charset="0"/>
          <a:cs typeface="Helvetica"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Helvetica" charset="0"/>
          <a:ea typeface="Helvetica" charset="0"/>
          <a:cs typeface="Helvetica"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0.xml.rels><?xml version="1.0" encoding="UTF-8" standalone="yes"?>
<Relationships xmlns="http://schemas.openxmlformats.org/package/2006/relationships"><Relationship Id="rId3" Type="http://schemas.openxmlformats.org/officeDocument/2006/relationships/image" Target="../media/image36.wmf"/><Relationship Id="rId7" Type="http://schemas.openxmlformats.org/officeDocument/2006/relationships/image" Target="../media/image40.em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4.xml"/><Relationship Id="rId5" Type="http://schemas.openxmlformats.org/officeDocument/2006/relationships/image" Target="../media/image45.emf"/><Relationship Id="rId4" Type="http://schemas.openxmlformats.org/officeDocument/2006/relationships/image" Target="../media/image44.emf"/></Relationships>
</file>

<file path=ppt/slides/_rels/slide1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6.emf"/><Relationship Id="rId1" Type="http://schemas.openxmlformats.org/officeDocument/2006/relationships/slideLayout" Target="../slideLayouts/slideLayout4.xml"/><Relationship Id="rId5" Type="http://schemas.openxmlformats.org/officeDocument/2006/relationships/image" Target="../media/image48.emf"/><Relationship Id="rId4" Type="http://schemas.openxmlformats.org/officeDocument/2006/relationships/image" Target="../media/image47.emf"/></Relationships>
</file>

<file path=ppt/slides/_rels/slide14.xml.rels><?xml version="1.0" encoding="UTF-8" standalone="yes"?>
<Relationships xmlns="http://schemas.openxmlformats.org/package/2006/relationships"><Relationship Id="rId3" Type="http://schemas.openxmlformats.org/officeDocument/2006/relationships/image" Target="../media/image49.emf"/><Relationship Id="rId7" Type="http://schemas.openxmlformats.org/officeDocument/2006/relationships/image" Target="../media/image53.em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image" Target="../media/image50.emf"/></Relationships>
</file>

<file path=ppt/slides/_rels/slide15.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44.emf"/></Relationships>
</file>

<file path=ppt/slides/_rels/slide16.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image" Target="../media/image53.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emf"/></Relationships>
</file>

<file path=ppt/slides/_rels/slide17.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4.xml"/><Relationship Id="rId5" Type="http://schemas.openxmlformats.org/officeDocument/2006/relationships/image" Target="../media/image53.emf"/><Relationship Id="rId4" Type="http://schemas.openxmlformats.org/officeDocument/2006/relationships/image" Target="../media/image61.emf"/></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3.svg"/></Relationships>
</file>

<file path=ppt/slides/_rels/slide1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4.xml"/><Relationship Id="rId5" Type="http://schemas.openxmlformats.org/officeDocument/2006/relationships/image" Target="../media/image67.emf"/><Relationship Id="rId4" Type="http://schemas.openxmlformats.org/officeDocument/2006/relationships/image" Target="../media/image66.emf"/></Relationships>
</file>

<file path=ppt/slides/_rels/slide2.xml.rels><?xml version="1.0" encoding="UTF-8" standalone="yes"?>
<Relationships xmlns="http://schemas.openxmlformats.org/package/2006/relationships"><Relationship Id="rId2" Type="http://schemas.openxmlformats.org/officeDocument/2006/relationships/hyperlink" Target="https://www.injuryfreenc.ncdhhs.gov/DataSurveillance/"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emf"/><Relationship Id="rId1" Type="http://schemas.openxmlformats.org/officeDocument/2006/relationships/slideLayout" Target="../slideLayouts/slideLayout4.xml"/><Relationship Id="rId6" Type="http://schemas.openxmlformats.org/officeDocument/2006/relationships/image" Target="../media/image71.emf"/><Relationship Id="rId5" Type="http://schemas.openxmlformats.org/officeDocument/2006/relationships/image" Target="../media/image67.emf"/><Relationship Id="rId4" Type="http://schemas.openxmlformats.org/officeDocument/2006/relationships/image" Target="../media/image70.emf"/></Relationships>
</file>

<file path=ppt/slides/_rels/slide2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72.emf"/><Relationship Id="rId1" Type="http://schemas.openxmlformats.org/officeDocument/2006/relationships/slideLayout" Target="../slideLayouts/slideLayout4.xml"/><Relationship Id="rId5" Type="http://schemas.openxmlformats.org/officeDocument/2006/relationships/image" Target="../media/image71.emf"/><Relationship Id="rId4" Type="http://schemas.openxmlformats.org/officeDocument/2006/relationships/image" Target="../media/image73.emf"/></Relationships>
</file>

<file path=ppt/slides/_rels/slide22.xml.rels><?xml version="1.0" encoding="UTF-8" standalone="yes"?>
<Relationships xmlns="http://schemas.openxmlformats.org/package/2006/relationships"><Relationship Id="rId3" Type="http://schemas.openxmlformats.org/officeDocument/2006/relationships/image" Target="../media/image74.emf"/><Relationship Id="rId7" Type="http://schemas.openxmlformats.org/officeDocument/2006/relationships/image" Target="../media/image76.em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67.emf"/><Relationship Id="rId5" Type="http://schemas.openxmlformats.org/officeDocument/2006/relationships/image" Target="../media/image75.emf"/><Relationship Id="rId4" Type="http://schemas.openxmlformats.org/officeDocument/2006/relationships/chart" Target="../charts/chart1.xml"/></Relationships>
</file>

<file path=ppt/slides/_rels/slide23.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4.xml"/><Relationship Id="rId6" Type="http://schemas.openxmlformats.org/officeDocument/2006/relationships/chart" Target="../charts/chart2.xml"/><Relationship Id="rId5" Type="http://schemas.openxmlformats.org/officeDocument/2006/relationships/image" Target="../media/image76.emf"/><Relationship Id="rId4" Type="http://schemas.openxmlformats.org/officeDocument/2006/relationships/image" Target="../media/image67.emf"/></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78.svg"/></Relationships>
</file>

<file path=ppt/slides/_rels/slide25.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4.xml"/><Relationship Id="rId5" Type="http://schemas.openxmlformats.org/officeDocument/2006/relationships/image" Target="../media/image82.emf"/><Relationship Id="rId4" Type="http://schemas.openxmlformats.org/officeDocument/2006/relationships/image" Target="../media/image81.emf"/></Relationships>
</file>

<file path=ppt/slides/_rels/slide26.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emf"/><Relationship Id="rId1" Type="http://schemas.openxmlformats.org/officeDocument/2006/relationships/slideLayout" Target="../slideLayouts/slideLayout4.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image" Target="../media/image85.emf"/></Relationships>
</file>

<file path=ppt/slides/_rels/slide27.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71.emf"/><Relationship Id="rId1" Type="http://schemas.openxmlformats.org/officeDocument/2006/relationships/slideLayout" Target="../slideLayouts/slideLayout4.xml"/><Relationship Id="rId5" Type="http://schemas.openxmlformats.org/officeDocument/2006/relationships/image" Target="../media/image89.emf"/><Relationship Id="rId4" Type="http://schemas.openxmlformats.org/officeDocument/2006/relationships/image" Target="../media/image85.emf"/></Relationships>
</file>

<file path=ppt/slides/_rels/slide28.xml.rels><?xml version="1.0" encoding="UTF-8" standalone="yes"?>
<Relationships xmlns="http://schemas.openxmlformats.org/package/2006/relationships"><Relationship Id="rId3" Type="http://schemas.openxmlformats.org/officeDocument/2006/relationships/image" Target="../media/image74.emf"/><Relationship Id="rId7" Type="http://schemas.openxmlformats.org/officeDocument/2006/relationships/image" Target="../media/image60.e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92.emf"/><Relationship Id="rId5" Type="http://schemas.openxmlformats.org/officeDocument/2006/relationships/image" Target="../media/image91.emf"/><Relationship Id="rId4" Type="http://schemas.openxmlformats.org/officeDocument/2006/relationships/image" Target="../media/image90.emf"/></Relationships>
</file>

<file path=ppt/slides/_rels/slide29.xml.rels><?xml version="1.0" encoding="UTF-8" standalone="yes"?>
<Relationships xmlns="http://schemas.openxmlformats.org/package/2006/relationships"><Relationship Id="rId3" Type="http://schemas.openxmlformats.org/officeDocument/2006/relationships/image" Target="../media/image90.emf"/><Relationship Id="rId7" Type="http://schemas.openxmlformats.org/officeDocument/2006/relationships/image" Target="../media/image94.emf"/><Relationship Id="rId2" Type="http://schemas.openxmlformats.org/officeDocument/2006/relationships/image" Target="../media/image74.emf"/><Relationship Id="rId1" Type="http://schemas.openxmlformats.org/officeDocument/2006/relationships/slideLayout" Target="../slideLayouts/slideLayout4.xml"/><Relationship Id="rId6" Type="http://schemas.openxmlformats.org/officeDocument/2006/relationships/image" Target="../media/image93.emf"/><Relationship Id="rId5" Type="http://schemas.openxmlformats.org/officeDocument/2006/relationships/package" Target="../embeddings/Microsoft_Excel_Worksheet.xlsx"/><Relationship Id="rId4" Type="http://schemas.openxmlformats.org/officeDocument/2006/relationships/image" Target="../media/image85.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95.emf"/><Relationship Id="rId1" Type="http://schemas.openxmlformats.org/officeDocument/2006/relationships/slideLayout" Target="../slideLayouts/slideLayout4.xml"/><Relationship Id="rId4" Type="http://schemas.openxmlformats.org/officeDocument/2006/relationships/image" Target="../media/image96.emf"/></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Excel_Worksheet1.xlsx"/><Relationship Id="rId7" Type="http://schemas.openxmlformats.org/officeDocument/2006/relationships/image" Target="../media/image100.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s>
</file>

<file path=ppt/slides/_rels/slide4.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12" Type="http://schemas.openxmlformats.org/officeDocument/2006/relationships/image" Target="../media/image19.em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3.emf"/><Relationship Id="rId11" Type="http://schemas.openxmlformats.org/officeDocument/2006/relationships/image" Target="../media/image18.emf"/><Relationship Id="rId5" Type="http://schemas.openxmlformats.org/officeDocument/2006/relationships/image" Target="../media/image12.emf"/><Relationship Id="rId10" Type="http://schemas.openxmlformats.org/officeDocument/2006/relationships/image" Target="../media/image17.emf"/><Relationship Id="rId4" Type="http://schemas.openxmlformats.org/officeDocument/2006/relationships/image" Target="../media/image11.emf"/><Relationship Id="rId9" Type="http://schemas.openxmlformats.org/officeDocument/2006/relationships/image" Target="../media/image16.emf"/></Relationships>
</file>

<file path=ppt/slides/_rels/slide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1.emf"/></Relationships>
</file>

<file path=ppt/slides/_rels/slide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4.emf"/><Relationship Id="rId4" Type="http://schemas.openxmlformats.org/officeDocument/2006/relationships/image" Target="../media/image23.emf"/></Relationships>
</file>

<file path=ppt/slides/_rels/slide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27.emf"/><Relationship Id="rId4" Type="http://schemas.openxmlformats.org/officeDocument/2006/relationships/image" Target="../media/image26.emf"/></Relationships>
</file>

<file path=ppt/slides/_rels/slide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0.emf"/><Relationship Id="rId4" Type="http://schemas.openxmlformats.org/officeDocument/2006/relationships/image" Target="../media/image29.emf"/></Relationships>
</file>

<file path=ppt/slides/_rels/slide9.xml.rels><?xml version="1.0" encoding="UTF-8" standalone="yes"?>
<Relationships xmlns="http://schemas.openxmlformats.org/package/2006/relationships"><Relationship Id="rId3" Type="http://schemas.openxmlformats.org/officeDocument/2006/relationships/image" Target="../media/image31.emf"/><Relationship Id="rId7" Type="http://schemas.openxmlformats.org/officeDocument/2006/relationships/image" Target="../media/image35.em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r>
              <a:rPr lang="en-US" sz="1800" dirty="0">
                <a:latin typeface="+mn-lt"/>
                <a:cs typeface="Arial"/>
              </a:rPr>
              <a:t>NC Department of Health and Human Services </a:t>
            </a:r>
          </a:p>
          <a:p>
            <a:r>
              <a:rPr lang="en-US" sz="4400" b="1" dirty="0">
                <a:latin typeface="+mn-lt"/>
              </a:rPr>
              <a:t>Unintentional </a:t>
            </a:r>
          </a:p>
          <a:p>
            <a:r>
              <a:rPr lang="en-US" sz="4400" b="1" dirty="0">
                <a:latin typeface="+mn-lt"/>
              </a:rPr>
              <a:t>Fall Injuries in </a:t>
            </a:r>
          </a:p>
          <a:p>
            <a:r>
              <a:rPr lang="en-US" sz="4400" b="1" dirty="0">
                <a:latin typeface="+mn-lt"/>
              </a:rPr>
              <a:t>North Carolina</a:t>
            </a:r>
          </a:p>
        </p:txBody>
      </p:sp>
      <p:sp>
        <p:nvSpPr>
          <p:cNvPr id="10" name="Text Placeholder 9"/>
          <p:cNvSpPr>
            <a:spLocks noGrp="1"/>
          </p:cNvSpPr>
          <p:nvPr>
            <p:ph type="body" sz="quarter" idx="12"/>
          </p:nvPr>
        </p:nvSpPr>
        <p:spPr>
          <a:xfrm>
            <a:off x="2768596" y="5032307"/>
            <a:ext cx="5774267" cy="1072485"/>
          </a:xfrm>
        </p:spPr>
        <p:txBody>
          <a:bodyPr>
            <a:normAutofit/>
          </a:bodyPr>
          <a:lstStyle/>
          <a:p>
            <a:r>
              <a:rPr lang="en-US" sz="2000" dirty="0">
                <a:latin typeface="+mn-lt"/>
              </a:rPr>
              <a:t>NC Division of Public Health</a:t>
            </a:r>
          </a:p>
          <a:p>
            <a:r>
              <a:rPr lang="en-US" sz="2000" dirty="0">
                <a:latin typeface="+mn-lt"/>
              </a:rPr>
              <a:t>Data updated</a:t>
            </a:r>
          </a:p>
        </p:txBody>
      </p:sp>
      <p:pic>
        <p:nvPicPr>
          <p:cNvPr id="4" name="Picture 3">
            <a:extLst>
              <a:ext uri="{FF2B5EF4-FFF2-40B4-BE49-F238E27FC236}">
                <a16:creationId xmlns:a16="http://schemas.microsoft.com/office/drawing/2014/main" id="{9D38A1C8-429C-49A6-966E-D08113DB261F}"/>
              </a:ext>
            </a:extLst>
          </p:cNvPr>
          <p:cNvPicPr/>
          <p:nvPr/>
        </p:nvPicPr>
        <p:blipFill>
          <a:blip r:embed="rId3"/>
          <a:stretch>
            <a:fillRect/>
          </a:stretch>
        </p:blipFill>
        <p:spPr>
          <a:xfrm>
            <a:off x="2786884" y="4356807"/>
            <a:ext cx="2695575" cy="390525"/>
          </a:xfrm>
          <a:prstGeom prst="rect">
            <a:avLst/>
          </a:prstGeom>
        </p:spPr>
      </p:pic>
      <p:pic>
        <p:nvPicPr>
          <p:cNvPr id="5" name="Picture 4">
            <a:extLst>
              <a:ext uri="{FF2B5EF4-FFF2-40B4-BE49-F238E27FC236}">
                <a16:creationId xmlns:a16="http://schemas.microsoft.com/office/drawing/2014/main" id="{1C23CBA8-EA91-47D1-B186-9B38D9DAA745}"/>
              </a:ext>
            </a:extLst>
          </p:cNvPr>
          <p:cNvPicPr/>
          <p:nvPr/>
        </p:nvPicPr>
        <p:blipFill>
          <a:blip r:embed="rId4"/>
          <a:stretch>
            <a:fillRect/>
          </a:stretch>
        </p:blipFill>
        <p:spPr>
          <a:xfrm>
            <a:off x="4424187" y="5756763"/>
            <a:ext cx="2695575" cy="333375"/>
          </a:xfrm>
          <a:prstGeom prst="rect">
            <a:avLst/>
          </a:prstGeom>
        </p:spPr>
      </p:pic>
    </p:spTree>
    <p:extLst>
      <p:ext uri="{BB962C8B-B14F-4D97-AF65-F5344CB8AC3E}">
        <p14:creationId xmlns:p14="http://schemas.microsoft.com/office/powerpoint/2010/main" val="3912994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injury_iceberg">
            <a:extLst>
              <a:ext uri="{FF2B5EF4-FFF2-40B4-BE49-F238E27FC236}">
                <a16:creationId xmlns:a16="http://schemas.microsoft.com/office/drawing/2014/main" id="{B5186C8B-0158-45E9-87D6-95A9053DFC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4555" y="914400"/>
            <a:ext cx="5728294" cy="50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3">
            <a:extLst>
              <a:ext uri="{FF2B5EF4-FFF2-40B4-BE49-F238E27FC236}">
                <a16:creationId xmlns:a16="http://schemas.microsoft.com/office/drawing/2014/main" id="{6F73705A-EA8C-4B56-B20A-321EAA0CFE79}"/>
              </a:ext>
            </a:extLst>
          </p:cNvPr>
          <p:cNvSpPr txBox="1">
            <a:spLocks noChangeArrowheads="1"/>
          </p:cNvSpPr>
          <p:nvPr/>
        </p:nvSpPr>
        <p:spPr bwMode="auto">
          <a:xfrm>
            <a:off x="2760514" y="3889698"/>
            <a:ext cx="3752997" cy="3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600" dirty="0">
                <a:solidFill>
                  <a:srgbClr val="FFFFFF"/>
                </a:solidFill>
                <a:latin typeface="Franklin Gothic Demi Cond" panose="020B0706030402020204" pitchFamily="34" charset="0"/>
              </a:rPr>
              <a:t>? Outpatient Visits</a:t>
            </a:r>
            <a:endParaRPr lang="en-US" altLang="en-US" sz="1800" b="0" dirty="0">
              <a:latin typeface="Franklin Gothic Demi Cond" panose="020B0706030402020204" pitchFamily="34" charset="0"/>
            </a:endParaRPr>
          </a:p>
        </p:txBody>
      </p:sp>
      <p:sp>
        <p:nvSpPr>
          <p:cNvPr id="28" name="Text Box 4">
            <a:extLst>
              <a:ext uri="{FF2B5EF4-FFF2-40B4-BE49-F238E27FC236}">
                <a16:creationId xmlns:a16="http://schemas.microsoft.com/office/drawing/2014/main" id="{2B4B9B36-E255-4886-A98B-D34F0D6F41F0}"/>
              </a:ext>
            </a:extLst>
          </p:cNvPr>
          <p:cNvSpPr txBox="1">
            <a:spLocks noChangeArrowheads="1"/>
          </p:cNvSpPr>
          <p:nvPr/>
        </p:nvSpPr>
        <p:spPr bwMode="auto">
          <a:xfrm>
            <a:off x="2270366" y="4441741"/>
            <a:ext cx="4776667" cy="614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600" dirty="0">
                <a:solidFill>
                  <a:srgbClr val="FFFFFF"/>
                </a:solidFill>
                <a:latin typeface="Franklin Gothic Demi Cond" panose="020B0706030402020204" pitchFamily="34" charset="0"/>
              </a:rPr>
              <a:t>? Medically Unattended Injuries</a:t>
            </a:r>
          </a:p>
        </p:txBody>
      </p:sp>
      <p:sp>
        <p:nvSpPr>
          <p:cNvPr id="32" name="Text Box 8">
            <a:extLst>
              <a:ext uri="{FF2B5EF4-FFF2-40B4-BE49-F238E27FC236}">
                <a16:creationId xmlns:a16="http://schemas.microsoft.com/office/drawing/2014/main" id="{5ECF2465-10F9-4331-B91D-ED857DFB4E72}"/>
              </a:ext>
            </a:extLst>
          </p:cNvPr>
          <p:cNvSpPr txBox="1">
            <a:spLocks noChangeArrowheads="1"/>
          </p:cNvSpPr>
          <p:nvPr/>
        </p:nvSpPr>
        <p:spPr bwMode="auto">
          <a:xfrm>
            <a:off x="4062487" y="1535725"/>
            <a:ext cx="1137567" cy="737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n-US" altLang="en-US" sz="1600" dirty="0">
              <a:solidFill>
                <a:srgbClr val="FFFFFF"/>
              </a:solidFill>
              <a:latin typeface="Franklin Gothic Demi Cond" panose="020B0706030402020204" pitchFamily="34" charset="0"/>
            </a:endParaRPr>
          </a:p>
          <a:p>
            <a:pPr algn="ctr"/>
            <a:r>
              <a:rPr lang="en-US" altLang="en-US" sz="1600" dirty="0">
                <a:solidFill>
                  <a:srgbClr val="FFFFFF"/>
                </a:solidFill>
                <a:latin typeface="Franklin Gothic Demi Cond" panose="020B0706030402020204" pitchFamily="34" charset="0"/>
              </a:rPr>
              <a:t>Deaths</a:t>
            </a:r>
            <a:endParaRPr lang="en-US" altLang="en-US" sz="1800" b="0" dirty="0">
              <a:latin typeface="Franklin Gothic Demi Cond" panose="020B0706030402020204" pitchFamily="34" charset="0"/>
            </a:endParaRPr>
          </a:p>
        </p:txBody>
      </p:sp>
      <p:sp>
        <p:nvSpPr>
          <p:cNvPr id="33" name="Text Box 9">
            <a:extLst>
              <a:ext uri="{FF2B5EF4-FFF2-40B4-BE49-F238E27FC236}">
                <a16:creationId xmlns:a16="http://schemas.microsoft.com/office/drawing/2014/main" id="{37BB7677-62C6-474D-8DD9-21DD89FB25BF}"/>
              </a:ext>
            </a:extLst>
          </p:cNvPr>
          <p:cNvSpPr txBox="1">
            <a:spLocks noChangeArrowheads="1"/>
          </p:cNvSpPr>
          <p:nvPr/>
        </p:nvSpPr>
        <p:spPr bwMode="auto">
          <a:xfrm>
            <a:off x="3499447" y="2171355"/>
            <a:ext cx="2275132" cy="614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n-US" altLang="en-US" sz="1600" dirty="0">
              <a:solidFill>
                <a:srgbClr val="FFFFFF"/>
              </a:solidFill>
              <a:latin typeface="Franklin Gothic Demi Cond" panose="020B0706030402020204" pitchFamily="34" charset="0"/>
            </a:endParaRPr>
          </a:p>
          <a:p>
            <a:pPr algn="ctr"/>
            <a:r>
              <a:rPr lang="en-US" altLang="en-US" sz="1600" dirty="0">
                <a:solidFill>
                  <a:srgbClr val="FFFFFF"/>
                </a:solidFill>
                <a:latin typeface="Franklin Gothic Demi Cond" panose="020B0706030402020204" pitchFamily="34" charset="0"/>
              </a:rPr>
              <a:t>Hospitalizations</a:t>
            </a:r>
          </a:p>
        </p:txBody>
      </p:sp>
      <p:sp>
        <p:nvSpPr>
          <p:cNvPr id="34" name="Text Box 10">
            <a:extLst>
              <a:ext uri="{FF2B5EF4-FFF2-40B4-BE49-F238E27FC236}">
                <a16:creationId xmlns:a16="http://schemas.microsoft.com/office/drawing/2014/main" id="{8994C8D4-7CFB-4762-A346-B64C2ABE5981}"/>
              </a:ext>
            </a:extLst>
          </p:cNvPr>
          <p:cNvSpPr txBox="1">
            <a:spLocks noChangeArrowheads="1"/>
          </p:cNvSpPr>
          <p:nvPr/>
        </p:nvSpPr>
        <p:spPr bwMode="auto">
          <a:xfrm>
            <a:off x="3078054" y="2853976"/>
            <a:ext cx="3161296" cy="51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en-US" altLang="en-US" sz="1600" dirty="0">
              <a:solidFill>
                <a:srgbClr val="FFFFFF"/>
              </a:solidFill>
              <a:latin typeface="Franklin Gothic Demi Cond" panose="020B0706030402020204" pitchFamily="34" charset="0"/>
            </a:endParaRPr>
          </a:p>
          <a:p>
            <a:pPr algn="ctr"/>
            <a:r>
              <a:rPr lang="en-US" altLang="en-US" sz="1600" dirty="0">
                <a:solidFill>
                  <a:srgbClr val="FFFFFF"/>
                </a:solidFill>
                <a:latin typeface="Franklin Gothic Demi Cond" panose="020B0706030402020204" pitchFamily="34" charset="0"/>
              </a:rPr>
              <a:t>ED Visits </a:t>
            </a:r>
            <a:endParaRPr lang="en-US" altLang="en-US" sz="1800" b="0" dirty="0">
              <a:latin typeface="Franklin Gothic Demi Cond" panose="020B0706030402020204" pitchFamily="34" charset="0"/>
            </a:endParaRPr>
          </a:p>
        </p:txBody>
      </p:sp>
      <p:sp>
        <p:nvSpPr>
          <p:cNvPr id="35" name="Rectangle 11">
            <a:extLst>
              <a:ext uri="{FF2B5EF4-FFF2-40B4-BE49-F238E27FC236}">
                <a16:creationId xmlns:a16="http://schemas.microsoft.com/office/drawing/2014/main" id="{8C270CD3-3978-42BA-B814-B260C966DEBF}"/>
              </a:ext>
            </a:extLst>
          </p:cNvPr>
          <p:cNvSpPr>
            <a:spLocks noChangeArrowheads="1"/>
          </p:cNvSpPr>
          <p:nvPr/>
        </p:nvSpPr>
        <p:spPr bwMode="auto">
          <a:xfrm>
            <a:off x="180438" y="1678192"/>
            <a:ext cx="349461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b="0" dirty="0"/>
              <a:t>Despite NC’s excellent reporting systems, the </a:t>
            </a:r>
            <a:r>
              <a:rPr lang="en-US" altLang="en-US" sz="2400" b="1" i="1" dirty="0">
                <a:solidFill>
                  <a:schemeClr val="accent5"/>
                </a:solidFill>
              </a:rPr>
              <a:t>total</a:t>
            </a:r>
            <a:r>
              <a:rPr lang="en-US" altLang="en-US" sz="2400" b="0" i="1" dirty="0">
                <a:solidFill>
                  <a:schemeClr val="accent5"/>
                </a:solidFill>
              </a:rPr>
              <a:t> </a:t>
            </a:r>
            <a:r>
              <a:rPr lang="en-US" altLang="en-US" sz="2400" b="1" i="1" dirty="0">
                <a:solidFill>
                  <a:schemeClr val="accent5"/>
                </a:solidFill>
              </a:rPr>
              <a:t>burden</a:t>
            </a:r>
            <a:r>
              <a:rPr lang="en-US" altLang="en-US" sz="2400" b="0" dirty="0">
                <a:solidFill>
                  <a:schemeClr val="accent5"/>
                </a:solidFill>
              </a:rPr>
              <a:t> </a:t>
            </a:r>
            <a:r>
              <a:rPr lang="en-US" altLang="en-US" sz="2400" b="0" dirty="0"/>
              <a:t>of fall injury in the state </a:t>
            </a:r>
          </a:p>
          <a:p>
            <a:r>
              <a:rPr lang="en-US" altLang="en-US" sz="2400" b="0" dirty="0"/>
              <a:t>is </a:t>
            </a:r>
            <a:r>
              <a:rPr lang="en-US" altLang="en-US" sz="2400" b="1" i="1" dirty="0">
                <a:solidFill>
                  <a:schemeClr val="accent5"/>
                </a:solidFill>
              </a:rPr>
              <a:t>unknown</a:t>
            </a:r>
            <a:r>
              <a:rPr lang="en-US" altLang="en-US" sz="2400" b="0" dirty="0"/>
              <a:t>.</a:t>
            </a:r>
          </a:p>
        </p:txBody>
      </p:sp>
      <p:sp>
        <p:nvSpPr>
          <p:cNvPr id="36" name="Text Box 12">
            <a:extLst>
              <a:ext uri="{FF2B5EF4-FFF2-40B4-BE49-F238E27FC236}">
                <a16:creationId xmlns:a16="http://schemas.microsoft.com/office/drawing/2014/main" id="{AB92DC67-E64E-49D8-A96D-5D137AD8110B}"/>
              </a:ext>
            </a:extLst>
          </p:cNvPr>
          <p:cNvSpPr txBox="1">
            <a:spLocks noChangeArrowheads="1"/>
          </p:cNvSpPr>
          <p:nvPr/>
        </p:nvSpPr>
        <p:spPr bwMode="auto">
          <a:xfrm>
            <a:off x="2782202" y="3496014"/>
            <a:ext cx="3752997" cy="368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1600" dirty="0">
                <a:solidFill>
                  <a:srgbClr val="FFFFFF"/>
                </a:solidFill>
                <a:latin typeface="Franklin Gothic Demi Cond" panose="020B0706030402020204" pitchFamily="34" charset="0"/>
              </a:rPr>
              <a:t>? EMS</a:t>
            </a:r>
            <a:endParaRPr lang="en-US" altLang="en-US" sz="1800" b="0" dirty="0">
              <a:latin typeface="Franklin Gothic Demi Cond" panose="020B0706030402020204" pitchFamily="34" charset="0"/>
            </a:endParaRPr>
          </a:p>
        </p:txBody>
      </p:sp>
      <p:sp>
        <p:nvSpPr>
          <p:cNvPr id="37" name="Line 13">
            <a:extLst>
              <a:ext uri="{FF2B5EF4-FFF2-40B4-BE49-F238E27FC236}">
                <a16:creationId xmlns:a16="http://schemas.microsoft.com/office/drawing/2014/main" id="{E7E133E8-37DC-4DA0-9C63-79BE3E5B88DA}"/>
              </a:ext>
            </a:extLst>
          </p:cNvPr>
          <p:cNvSpPr>
            <a:spLocks noChangeShapeType="1"/>
          </p:cNvSpPr>
          <p:nvPr/>
        </p:nvSpPr>
        <p:spPr bwMode="auto">
          <a:xfrm>
            <a:off x="2677500" y="3864579"/>
            <a:ext cx="396240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Franklin Gothic Demi Cond" panose="020B0706030402020204" pitchFamily="34" charset="0"/>
            </a:endParaRPr>
          </a:p>
        </p:txBody>
      </p:sp>
      <p:sp>
        <p:nvSpPr>
          <p:cNvPr id="3" name="Title 2">
            <a:extLst>
              <a:ext uri="{FF2B5EF4-FFF2-40B4-BE49-F238E27FC236}">
                <a16:creationId xmlns:a16="http://schemas.microsoft.com/office/drawing/2014/main" id="{47AFCFCB-CC93-4494-9EDD-021F6E5889A0}"/>
              </a:ext>
            </a:extLst>
          </p:cNvPr>
          <p:cNvSpPr>
            <a:spLocks noGrp="1"/>
          </p:cNvSpPr>
          <p:nvPr>
            <p:ph type="title"/>
          </p:nvPr>
        </p:nvSpPr>
        <p:spPr>
          <a:xfrm>
            <a:off x="186287" y="491866"/>
            <a:ext cx="8771426" cy="548640"/>
          </a:xfrm>
        </p:spPr>
        <p:txBody>
          <a:bodyPr/>
          <a:lstStyle/>
          <a:p>
            <a:r>
              <a:rPr lang="en-US" dirty="0">
                <a:latin typeface="+mn-lt"/>
              </a:rPr>
              <a:t>Unintentional fall-related </a:t>
            </a:r>
            <a:r>
              <a:rPr lang="en-US" dirty="0">
                <a:solidFill>
                  <a:srgbClr val="17375E"/>
                </a:solidFill>
                <a:latin typeface="+mn-lt"/>
              </a:rPr>
              <a:t>deaths</a:t>
            </a:r>
            <a:r>
              <a:rPr lang="en-US" dirty="0">
                <a:latin typeface="+mn-lt"/>
              </a:rPr>
              <a:t> are the tip of the iceberg</a:t>
            </a:r>
          </a:p>
        </p:txBody>
      </p:sp>
      <p:sp>
        <p:nvSpPr>
          <p:cNvPr id="8" name="Rectangle 7">
            <a:extLst>
              <a:ext uri="{FF2B5EF4-FFF2-40B4-BE49-F238E27FC236}">
                <a16:creationId xmlns:a16="http://schemas.microsoft.com/office/drawing/2014/main" id="{3C1BAFEE-7D0A-4DDC-BCCA-ADB38ADDB866}"/>
              </a:ext>
            </a:extLst>
          </p:cNvPr>
          <p:cNvSpPr/>
          <p:nvPr/>
        </p:nvSpPr>
        <p:spPr>
          <a:xfrm>
            <a:off x="1730151" y="5368966"/>
            <a:ext cx="5813722" cy="614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B524FCE-9D9F-4A93-B2FA-57684A3453B8}"/>
              </a:ext>
            </a:extLst>
          </p:cNvPr>
          <p:cNvSpPr txBox="1"/>
          <p:nvPr/>
        </p:nvSpPr>
        <p:spPr>
          <a:xfrm>
            <a:off x="1849804" y="5058321"/>
            <a:ext cx="5813722" cy="1107996"/>
          </a:xfrm>
          <a:prstGeom prst="rect">
            <a:avLst/>
          </a:prstGeom>
          <a:noFill/>
        </p:spPr>
        <p:txBody>
          <a:bodyPr wrap="square" rtlCol="0">
            <a:spAutoFit/>
          </a:bodyPr>
          <a:lstStyle/>
          <a:p>
            <a:r>
              <a:rPr lang="en-US" sz="6600" b="1" dirty="0">
                <a:solidFill>
                  <a:srgbClr val="2A5779"/>
                </a:solidFill>
                <a:latin typeface="Franklin Gothic Demi Cond" panose="020B0706030402020204" pitchFamily="34" charset="0"/>
              </a:rPr>
              <a:t>INJURY ICEBURG</a:t>
            </a:r>
          </a:p>
        </p:txBody>
      </p:sp>
      <p:pic>
        <p:nvPicPr>
          <p:cNvPr id="2" name="Picture 1">
            <a:extLst>
              <a:ext uri="{FF2B5EF4-FFF2-40B4-BE49-F238E27FC236}">
                <a16:creationId xmlns:a16="http://schemas.microsoft.com/office/drawing/2014/main" id="{98B5A2CE-DF4A-4C9C-ABC4-0F6843C379BF}"/>
              </a:ext>
            </a:extLst>
          </p:cNvPr>
          <p:cNvPicPr/>
          <p:nvPr/>
        </p:nvPicPr>
        <p:blipFill>
          <a:blip r:embed="rId4"/>
          <a:stretch>
            <a:fillRect/>
          </a:stretch>
        </p:blipFill>
        <p:spPr>
          <a:xfrm>
            <a:off x="180437" y="5994400"/>
            <a:ext cx="9561440" cy="517525"/>
          </a:xfrm>
          <a:prstGeom prst="rect">
            <a:avLst/>
          </a:prstGeom>
        </p:spPr>
      </p:pic>
      <p:pic>
        <p:nvPicPr>
          <p:cNvPr id="4" name="Picture 3">
            <a:extLst>
              <a:ext uri="{FF2B5EF4-FFF2-40B4-BE49-F238E27FC236}">
                <a16:creationId xmlns:a16="http://schemas.microsoft.com/office/drawing/2014/main" id="{69756C3F-FD14-42F4-AE59-2060965EA52B}"/>
              </a:ext>
            </a:extLst>
          </p:cNvPr>
          <p:cNvPicPr/>
          <p:nvPr/>
        </p:nvPicPr>
        <p:blipFill>
          <a:blip r:embed="rId5"/>
          <a:stretch>
            <a:fillRect/>
          </a:stretch>
        </p:blipFill>
        <p:spPr>
          <a:xfrm>
            <a:off x="4006850" y="1492250"/>
            <a:ext cx="1314450" cy="457200"/>
          </a:xfrm>
          <a:prstGeom prst="rect">
            <a:avLst/>
          </a:prstGeom>
        </p:spPr>
      </p:pic>
      <p:pic>
        <p:nvPicPr>
          <p:cNvPr id="5" name="Picture 4">
            <a:extLst>
              <a:ext uri="{FF2B5EF4-FFF2-40B4-BE49-F238E27FC236}">
                <a16:creationId xmlns:a16="http://schemas.microsoft.com/office/drawing/2014/main" id="{44FB3816-CD2F-41C1-90A8-62117A627DC4}"/>
              </a:ext>
            </a:extLst>
          </p:cNvPr>
          <p:cNvPicPr/>
          <p:nvPr/>
        </p:nvPicPr>
        <p:blipFill>
          <a:blip r:embed="rId6"/>
          <a:stretch>
            <a:fillRect/>
          </a:stretch>
        </p:blipFill>
        <p:spPr>
          <a:xfrm>
            <a:off x="3976688" y="2111375"/>
            <a:ext cx="1314450" cy="457200"/>
          </a:xfrm>
          <a:prstGeom prst="rect">
            <a:avLst/>
          </a:prstGeom>
        </p:spPr>
      </p:pic>
      <p:pic>
        <p:nvPicPr>
          <p:cNvPr id="6" name="Picture 5">
            <a:extLst>
              <a:ext uri="{FF2B5EF4-FFF2-40B4-BE49-F238E27FC236}">
                <a16:creationId xmlns:a16="http://schemas.microsoft.com/office/drawing/2014/main" id="{03EF0921-6DAD-48F5-A88A-09BD88379BFC}"/>
              </a:ext>
            </a:extLst>
          </p:cNvPr>
          <p:cNvPicPr/>
          <p:nvPr/>
        </p:nvPicPr>
        <p:blipFill>
          <a:blip r:embed="rId7"/>
          <a:stretch>
            <a:fillRect/>
          </a:stretch>
        </p:blipFill>
        <p:spPr>
          <a:xfrm>
            <a:off x="4057650" y="2771775"/>
            <a:ext cx="1314450" cy="457200"/>
          </a:xfrm>
          <a:prstGeom prst="rect">
            <a:avLst/>
          </a:prstGeom>
        </p:spPr>
      </p:pic>
    </p:spTree>
    <p:extLst>
      <p:ext uri="{BB962C8B-B14F-4D97-AF65-F5344CB8AC3E}">
        <p14:creationId xmlns:p14="http://schemas.microsoft.com/office/powerpoint/2010/main" val="1822028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17CF8-B84C-4FC5-A990-5141C123FF70}"/>
              </a:ext>
            </a:extLst>
          </p:cNvPr>
          <p:cNvSpPr>
            <a:spLocks noGrp="1"/>
          </p:cNvSpPr>
          <p:nvPr>
            <p:ph type="title"/>
          </p:nvPr>
        </p:nvSpPr>
        <p:spPr>
          <a:xfrm>
            <a:off x="3173076" y="2266346"/>
            <a:ext cx="5815476" cy="548640"/>
          </a:xfrm>
        </p:spPr>
        <p:txBody>
          <a:bodyPr/>
          <a:lstStyle/>
          <a:p>
            <a:r>
              <a:rPr lang="en-US" sz="4800" dirty="0">
                <a:solidFill>
                  <a:schemeClr val="accent5"/>
                </a:solidFill>
                <a:latin typeface="+mn-lt"/>
              </a:rPr>
              <a:t>Unintentional Fall </a:t>
            </a:r>
            <a:br>
              <a:rPr lang="en-US" sz="4800" dirty="0">
                <a:solidFill>
                  <a:schemeClr val="accent5"/>
                </a:solidFill>
                <a:latin typeface="+mn-lt"/>
              </a:rPr>
            </a:br>
            <a:r>
              <a:rPr lang="en-US" sz="4800" dirty="0">
                <a:solidFill>
                  <a:schemeClr val="accent5"/>
                </a:solidFill>
                <a:latin typeface="+mn-lt"/>
              </a:rPr>
              <a:t>Deaths</a:t>
            </a:r>
          </a:p>
        </p:txBody>
      </p:sp>
      <p:pic>
        <p:nvPicPr>
          <p:cNvPr id="13" name="Picture 12">
            <a:extLst>
              <a:ext uri="{FF2B5EF4-FFF2-40B4-BE49-F238E27FC236}">
                <a16:creationId xmlns:a16="http://schemas.microsoft.com/office/drawing/2014/main" id="{D7DA323D-F974-452C-AC2A-546800A6D646}"/>
              </a:ext>
            </a:extLst>
          </p:cNvPr>
          <p:cNvPicPr>
            <a:picLocks noChangeAspect="1"/>
          </p:cNvPicPr>
          <p:nvPr/>
        </p:nvPicPr>
        <p:blipFill rotWithShape="1">
          <a:blip r:embed="rId2">
            <a:alphaModFix amt="20000"/>
            <a:extLst>
              <a:ext uri="{BEBA8EAE-BF5A-486C-A8C5-ECC9F3942E4B}">
                <a14:imgProps xmlns:a14="http://schemas.microsoft.com/office/drawing/2010/main">
                  <a14:imgLayer r:embed="rId3">
                    <a14:imgEffect>
                      <a14:backgroundRemoval t="7262" b="91429" l="2861" r="89869">
                        <a14:foregroundMark x1="11800" y1="47857" x2="11800" y2="47857"/>
                        <a14:foregroundMark x1="11919" y1="48214" x2="11919" y2="48214"/>
                        <a14:foregroundMark x1="12157" y1="48214" x2="12157" y2="48214"/>
                        <a14:foregroundMark x1="12277" y1="48214" x2="12277" y2="48214"/>
                        <a14:foregroundMark x1="12634" y1="48571" x2="12634" y2="48571"/>
                        <a14:foregroundMark x1="13588" y1="48690" x2="13588" y2="48690"/>
                        <a14:foregroundMark x1="13588" y1="48690" x2="13588" y2="48690"/>
                        <a14:foregroundMark x1="3695" y1="38214" x2="3695" y2="38214"/>
                        <a14:foregroundMark x1="3695" y1="38214" x2="12515" y2="47738"/>
                        <a14:foregroundMark x1="6555" y1="30714" x2="54350" y2="90357"/>
                        <a14:foregroundMark x1="54350" y1="90357" x2="55423" y2="91071"/>
                        <a14:foregroundMark x1="21097" y1="91429" x2="34327" y2="7262"/>
                        <a14:foregroundMark x1="52443" y1="44881" x2="52443" y2="44881"/>
                        <a14:foregroundMark x1="2861" y1="35000" x2="2861" y2="35000"/>
                        <a14:foregroundMark x1="2861" y1="35000" x2="3933" y2="41548"/>
                        <a14:foregroundMark x1="51728" y1="44405" x2="53874" y2="45238"/>
                        <a14:backgroundMark x1="50536" y1="33452" x2="55185" y2="40595"/>
                        <a14:backgroundMark x1="44338" y1="35952" x2="55781" y2="40595"/>
                        <a14:backgroundMark x1="49341" y1="39733" x2="51251" y2="40357"/>
                        <a14:backgroundMark x1="48418" y1="39432" x2="48847" y2="39572"/>
                        <a14:backgroundMark x1="46584" y1="38833" x2="47700" y2="39197"/>
                        <a14:backgroundMark x1="45054" y1="38333" x2="45866" y2="38598"/>
                        <a14:backgroundMark x1="45888" y1="39048" x2="45888" y2="39048"/>
                        <a14:backgroundMark x1="45888" y1="39048" x2="51728" y2="41905"/>
                        <a14:backgroundMark x1="45530" y1="38810" x2="45530" y2="38810"/>
                        <a14:backgroundMark x1="45530" y1="38810" x2="47795" y2="40952"/>
                        <a14:backgroundMark x1="48272" y1="41310" x2="45173" y2="40238"/>
                        <a14:backgroundMark x1="50298" y1="41310" x2="54112" y2="41071"/>
                        <a14:backgroundMark x1="48391" y1="41548" x2="48391" y2="41548"/>
                      </a14:backgroundRemoval>
                    </a14:imgEffect>
                  </a14:imgLayer>
                </a14:imgProps>
              </a:ext>
            </a:extLst>
          </a:blip>
          <a:srcRect t="19463" r="41646"/>
          <a:stretch/>
        </p:blipFill>
        <p:spPr>
          <a:xfrm rot="19558692">
            <a:off x="886049" y="1785206"/>
            <a:ext cx="2582459" cy="3568429"/>
          </a:xfrm>
          <a:prstGeom prst="rect">
            <a:avLst/>
          </a:prstGeom>
        </p:spPr>
      </p:pic>
      <p:cxnSp>
        <p:nvCxnSpPr>
          <p:cNvPr id="25" name="Straight Connector 24">
            <a:extLst>
              <a:ext uri="{FF2B5EF4-FFF2-40B4-BE49-F238E27FC236}">
                <a16:creationId xmlns:a16="http://schemas.microsoft.com/office/drawing/2014/main" id="{6496D3B5-C6FA-4FF8-B5ED-ABC7BCA7D88C}"/>
              </a:ext>
            </a:extLst>
          </p:cNvPr>
          <p:cNvCxnSpPr>
            <a:cxnSpLocks/>
          </p:cNvCxnSpPr>
          <p:nvPr/>
        </p:nvCxnSpPr>
        <p:spPr>
          <a:xfrm>
            <a:off x="661915" y="4965737"/>
            <a:ext cx="7772400" cy="0"/>
          </a:xfrm>
          <a:prstGeom prst="line">
            <a:avLst/>
          </a:prstGeom>
          <a:ln w="57150"/>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693872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E1A7061-6F3D-4D46-BC70-6A97F740CBF9}"/>
              </a:ext>
            </a:extLst>
          </p:cNvPr>
          <p:cNvPicPr/>
          <p:nvPr/>
        </p:nvPicPr>
        <p:blipFill>
          <a:blip r:embed="rId2"/>
          <a:stretch>
            <a:fillRect/>
          </a:stretch>
        </p:blipFill>
        <p:spPr>
          <a:xfrm>
            <a:off x="348472" y="1615250"/>
            <a:ext cx="8356102" cy="4200334"/>
          </a:xfrm>
          <a:prstGeom prst="rect">
            <a:avLst/>
          </a:prstGeom>
        </p:spPr>
      </p:pic>
      <p:sp>
        <p:nvSpPr>
          <p:cNvPr id="2" name="Title 1">
            <a:extLst>
              <a:ext uri="{FF2B5EF4-FFF2-40B4-BE49-F238E27FC236}">
                <a16:creationId xmlns:a16="http://schemas.microsoft.com/office/drawing/2014/main" id="{22FA9AC8-FBC6-419F-B202-2A965028FCE8}"/>
              </a:ext>
            </a:extLst>
          </p:cNvPr>
          <p:cNvSpPr>
            <a:spLocks noGrp="1"/>
          </p:cNvSpPr>
          <p:nvPr>
            <p:ph type="title"/>
          </p:nvPr>
        </p:nvSpPr>
        <p:spPr>
          <a:xfrm>
            <a:off x="338328" y="624054"/>
            <a:ext cx="8723375" cy="548640"/>
          </a:xfrm>
        </p:spPr>
        <p:txBody>
          <a:bodyPr/>
          <a:lstStyle/>
          <a:p>
            <a:r>
              <a:rPr lang="en-US" dirty="0">
                <a:latin typeface="+mn-lt"/>
              </a:rPr>
              <a:t>Unintentional fall-related deaths have continued to increase over the last 10 years</a:t>
            </a:r>
          </a:p>
        </p:txBody>
      </p:sp>
      <p:sp>
        <p:nvSpPr>
          <p:cNvPr id="5" name="Arrow: Up 4">
            <a:extLst>
              <a:ext uri="{FF2B5EF4-FFF2-40B4-BE49-F238E27FC236}">
                <a16:creationId xmlns:a16="http://schemas.microsoft.com/office/drawing/2014/main" id="{E803FA9B-3DC3-48BF-8B88-10706731E087}"/>
              </a:ext>
            </a:extLst>
          </p:cNvPr>
          <p:cNvSpPr/>
          <p:nvPr/>
        </p:nvSpPr>
        <p:spPr>
          <a:xfrm>
            <a:off x="6972617" y="2974412"/>
            <a:ext cx="1234440" cy="1344168"/>
          </a:xfrm>
          <a:prstGeom prst="upArrow">
            <a:avLst>
              <a:gd name="adj1" fmla="val 50000"/>
              <a:gd name="adj2" fmla="val 3518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DA97191-2B50-4C29-8598-A8EB042FCEFB}"/>
              </a:ext>
            </a:extLst>
          </p:cNvPr>
          <p:cNvPicPr/>
          <p:nvPr/>
        </p:nvPicPr>
        <p:blipFill>
          <a:blip r:embed="rId3"/>
          <a:stretch>
            <a:fillRect/>
          </a:stretch>
        </p:blipFill>
        <p:spPr>
          <a:xfrm>
            <a:off x="6242050" y="3336925"/>
            <a:ext cx="2695575" cy="742950"/>
          </a:xfrm>
          <a:prstGeom prst="rect">
            <a:avLst/>
          </a:prstGeom>
        </p:spPr>
      </p:pic>
      <p:pic>
        <p:nvPicPr>
          <p:cNvPr id="7" name="Picture 6">
            <a:extLst>
              <a:ext uri="{FF2B5EF4-FFF2-40B4-BE49-F238E27FC236}">
                <a16:creationId xmlns:a16="http://schemas.microsoft.com/office/drawing/2014/main" id="{6860DFB5-AF97-4D30-8445-08882753C202}"/>
              </a:ext>
            </a:extLst>
          </p:cNvPr>
          <p:cNvPicPr/>
          <p:nvPr/>
        </p:nvPicPr>
        <p:blipFill>
          <a:blip r:embed="rId4"/>
          <a:stretch>
            <a:fillRect/>
          </a:stretch>
        </p:blipFill>
        <p:spPr>
          <a:xfrm>
            <a:off x="186499" y="5938671"/>
            <a:ext cx="5924551" cy="590550"/>
          </a:xfrm>
          <a:prstGeom prst="rect">
            <a:avLst/>
          </a:prstGeom>
        </p:spPr>
      </p:pic>
      <p:pic>
        <p:nvPicPr>
          <p:cNvPr id="11" name="Picture 10">
            <a:extLst>
              <a:ext uri="{FF2B5EF4-FFF2-40B4-BE49-F238E27FC236}">
                <a16:creationId xmlns:a16="http://schemas.microsoft.com/office/drawing/2014/main" id="{3525D015-9AA1-47F1-961A-8FE480E24DF3}"/>
              </a:ext>
            </a:extLst>
          </p:cNvPr>
          <p:cNvPicPr/>
          <p:nvPr/>
        </p:nvPicPr>
        <p:blipFill>
          <a:blip r:embed="rId5"/>
          <a:stretch>
            <a:fillRect/>
          </a:stretch>
        </p:blipFill>
        <p:spPr>
          <a:xfrm>
            <a:off x="6565899" y="3367595"/>
            <a:ext cx="2047875" cy="809625"/>
          </a:xfrm>
          <a:prstGeom prst="rect">
            <a:avLst/>
          </a:prstGeom>
        </p:spPr>
      </p:pic>
    </p:spTree>
    <p:extLst>
      <p:ext uri="{BB962C8B-B14F-4D97-AF65-F5344CB8AC3E}">
        <p14:creationId xmlns:p14="http://schemas.microsoft.com/office/powerpoint/2010/main" val="2344052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A9AC8-FBC6-419F-B202-2A965028FCE8}"/>
              </a:ext>
            </a:extLst>
          </p:cNvPr>
          <p:cNvSpPr>
            <a:spLocks noGrp="1"/>
          </p:cNvSpPr>
          <p:nvPr>
            <p:ph type="title"/>
          </p:nvPr>
        </p:nvSpPr>
        <p:spPr>
          <a:xfrm>
            <a:off x="192787" y="624054"/>
            <a:ext cx="8324850" cy="548640"/>
          </a:xfrm>
        </p:spPr>
        <p:txBody>
          <a:bodyPr/>
          <a:lstStyle/>
          <a:p>
            <a:r>
              <a:rPr lang="en-US" dirty="0">
                <a:latin typeface="+mn-lt"/>
              </a:rPr>
              <a:t>Unintentional falls were the           leading cause of injury death* from   </a:t>
            </a:r>
          </a:p>
        </p:txBody>
      </p:sp>
      <p:pic>
        <p:nvPicPr>
          <p:cNvPr id="4" name="Picture 3">
            <a:extLst>
              <a:ext uri="{FF2B5EF4-FFF2-40B4-BE49-F238E27FC236}">
                <a16:creationId xmlns:a16="http://schemas.microsoft.com/office/drawing/2014/main" id="{F5A8715C-7CC0-4CDB-81E7-112A0C6BC83E}"/>
              </a:ext>
            </a:extLst>
          </p:cNvPr>
          <p:cNvPicPr/>
          <p:nvPr/>
        </p:nvPicPr>
        <p:blipFill>
          <a:blip r:embed="rId2"/>
          <a:stretch>
            <a:fillRect/>
          </a:stretch>
        </p:blipFill>
        <p:spPr>
          <a:xfrm>
            <a:off x="5257419" y="1045302"/>
            <a:ext cx="2695575" cy="533400"/>
          </a:xfrm>
          <a:prstGeom prst="rect">
            <a:avLst/>
          </a:prstGeom>
        </p:spPr>
      </p:pic>
      <p:pic>
        <p:nvPicPr>
          <p:cNvPr id="5" name="Picture 4">
            <a:extLst>
              <a:ext uri="{FF2B5EF4-FFF2-40B4-BE49-F238E27FC236}">
                <a16:creationId xmlns:a16="http://schemas.microsoft.com/office/drawing/2014/main" id="{26668520-C771-4C36-8F97-7CA38439610B}"/>
              </a:ext>
            </a:extLst>
          </p:cNvPr>
          <p:cNvPicPr/>
          <p:nvPr/>
        </p:nvPicPr>
        <p:blipFill>
          <a:blip r:embed="rId3"/>
          <a:stretch>
            <a:fillRect/>
          </a:stretch>
        </p:blipFill>
        <p:spPr>
          <a:xfrm>
            <a:off x="201613" y="5905500"/>
            <a:ext cx="5924550" cy="590550"/>
          </a:xfrm>
          <a:prstGeom prst="rect">
            <a:avLst/>
          </a:prstGeom>
        </p:spPr>
      </p:pic>
      <p:sp>
        <p:nvSpPr>
          <p:cNvPr id="13" name="TextBox 12">
            <a:extLst>
              <a:ext uri="{FF2B5EF4-FFF2-40B4-BE49-F238E27FC236}">
                <a16:creationId xmlns:a16="http://schemas.microsoft.com/office/drawing/2014/main" id="{5122F521-D9C3-4364-95B7-7D33559AFF6F}"/>
              </a:ext>
            </a:extLst>
          </p:cNvPr>
          <p:cNvSpPr txBox="1"/>
          <p:nvPr/>
        </p:nvSpPr>
        <p:spPr>
          <a:xfrm>
            <a:off x="147067" y="5681724"/>
            <a:ext cx="2313432" cy="276999"/>
          </a:xfrm>
          <a:prstGeom prst="rect">
            <a:avLst/>
          </a:prstGeom>
          <a:noFill/>
        </p:spPr>
        <p:txBody>
          <a:bodyPr wrap="square" rtlCol="0">
            <a:spAutoFit/>
          </a:bodyPr>
          <a:lstStyle/>
          <a:p>
            <a:r>
              <a:rPr lang="en-US" sz="1200" dirty="0"/>
              <a:t>* by mechanism and intent</a:t>
            </a:r>
          </a:p>
        </p:txBody>
      </p:sp>
      <p:pic>
        <p:nvPicPr>
          <p:cNvPr id="6" name="Picture 5">
            <a:extLst>
              <a:ext uri="{FF2B5EF4-FFF2-40B4-BE49-F238E27FC236}">
                <a16:creationId xmlns:a16="http://schemas.microsoft.com/office/drawing/2014/main" id="{68BE736E-8104-4844-9DD5-9BB3684E0601}"/>
              </a:ext>
            </a:extLst>
          </p:cNvPr>
          <p:cNvPicPr/>
          <p:nvPr/>
        </p:nvPicPr>
        <p:blipFill>
          <a:blip r:embed="rId4"/>
          <a:stretch>
            <a:fillRect/>
          </a:stretch>
        </p:blipFill>
        <p:spPr>
          <a:xfrm>
            <a:off x="5147945" y="584726"/>
            <a:ext cx="2047875" cy="581025"/>
          </a:xfrm>
          <a:prstGeom prst="rect">
            <a:avLst/>
          </a:prstGeom>
        </p:spPr>
      </p:pic>
      <p:pic>
        <p:nvPicPr>
          <p:cNvPr id="7" name="Picture 6">
            <a:extLst>
              <a:ext uri="{FF2B5EF4-FFF2-40B4-BE49-F238E27FC236}">
                <a16:creationId xmlns:a16="http://schemas.microsoft.com/office/drawing/2014/main" id="{40BE50E8-89D7-455C-915D-6B4BBBD24F25}"/>
              </a:ext>
            </a:extLst>
          </p:cNvPr>
          <p:cNvPicPr/>
          <p:nvPr/>
        </p:nvPicPr>
        <p:blipFill>
          <a:blip r:embed="rId5"/>
          <a:stretch>
            <a:fillRect/>
          </a:stretch>
        </p:blipFill>
        <p:spPr>
          <a:xfrm>
            <a:off x="219075" y="1786943"/>
            <a:ext cx="8705850" cy="3714750"/>
          </a:xfrm>
          <a:prstGeom prst="rect">
            <a:avLst/>
          </a:prstGeom>
        </p:spPr>
      </p:pic>
    </p:spTree>
    <p:extLst>
      <p:ext uri="{BB962C8B-B14F-4D97-AF65-F5344CB8AC3E}">
        <p14:creationId xmlns:p14="http://schemas.microsoft.com/office/powerpoint/2010/main" val="3415155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A405-4628-4026-9C65-BAC665916201}"/>
              </a:ext>
            </a:extLst>
          </p:cNvPr>
          <p:cNvSpPr>
            <a:spLocks noGrp="1"/>
          </p:cNvSpPr>
          <p:nvPr>
            <p:ph type="title"/>
          </p:nvPr>
        </p:nvSpPr>
        <p:spPr>
          <a:xfrm>
            <a:off x="317083" y="497444"/>
            <a:ext cx="8598317" cy="548640"/>
          </a:xfrm>
        </p:spPr>
        <p:txBody>
          <a:bodyPr/>
          <a:lstStyle/>
          <a:p>
            <a:r>
              <a:rPr lang="en-US" dirty="0">
                <a:latin typeface="+mn-lt"/>
              </a:rPr>
              <a:t>Unintentional falls were the</a:t>
            </a:r>
            <a:br>
              <a:rPr lang="en-US" dirty="0">
                <a:latin typeface="+mn-lt"/>
              </a:rPr>
            </a:br>
            <a:r>
              <a:rPr lang="en-US" dirty="0">
                <a:latin typeface="+mn-lt"/>
              </a:rPr>
              <a:t>cause of injury death among older adults*</a:t>
            </a:r>
          </a:p>
        </p:txBody>
      </p:sp>
      <p:sp>
        <p:nvSpPr>
          <p:cNvPr id="10" name="Rectangle 9">
            <a:extLst>
              <a:ext uri="{FF2B5EF4-FFF2-40B4-BE49-F238E27FC236}">
                <a16:creationId xmlns:a16="http://schemas.microsoft.com/office/drawing/2014/main" id="{A09AA440-43C2-453F-8F10-3629B103868A}"/>
              </a:ext>
            </a:extLst>
          </p:cNvPr>
          <p:cNvSpPr/>
          <p:nvPr/>
        </p:nvSpPr>
        <p:spPr>
          <a:xfrm>
            <a:off x="6967728" y="1536192"/>
            <a:ext cx="1823148" cy="4297680"/>
          </a:xfrm>
          <a:prstGeom prst="rect">
            <a:avLst/>
          </a:prstGeom>
          <a:solidFill>
            <a:srgbClr val="D9D9D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4B47F5D-0EE1-467B-87D6-8375AEBDFE82}"/>
              </a:ext>
            </a:extLst>
          </p:cNvPr>
          <p:cNvPicPr/>
          <p:nvPr/>
        </p:nvPicPr>
        <p:blipFill>
          <a:blip r:embed="rId3"/>
          <a:stretch>
            <a:fillRect/>
          </a:stretch>
        </p:blipFill>
        <p:spPr>
          <a:xfrm>
            <a:off x="407988" y="1833564"/>
            <a:ext cx="8418512" cy="4000308"/>
          </a:xfrm>
          <a:prstGeom prst="rect">
            <a:avLst/>
          </a:prstGeom>
        </p:spPr>
      </p:pic>
      <p:pic>
        <p:nvPicPr>
          <p:cNvPr id="4" name="Picture 3">
            <a:extLst>
              <a:ext uri="{FF2B5EF4-FFF2-40B4-BE49-F238E27FC236}">
                <a16:creationId xmlns:a16="http://schemas.microsoft.com/office/drawing/2014/main" id="{4C23C456-9CA1-49BF-8E88-948607E7E793}"/>
              </a:ext>
            </a:extLst>
          </p:cNvPr>
          <p:cNvPicPr/>
          <p:nvPr/>
        </p:nvPicPr>
        <p:blipFill>
          <a:blip r:embed="rId4"/>
          <a:stretch>
            <a:fillRect/>
          </a:stretch>
        </p:blipFill>
        <p:spPr>
          <a:xfrm>
            <a:off x="6513259" y="1546543"/>
            <a:ext cx="2524125" cy="1133475"/>
          </a:xfrm>
          <a:prstGeom prst="rect">
            <a:avLst/>
          </a:prstGeom>
        </p:spPr>
      </p:pic>
      <p:sp>
        <p:nvSpPr>
          <p:cNvPr id="13" name="TextBox 12">
            <a:extLst>
              <a:ext uri="{FF2B5EF4-FFF2-40B4-BE49-F238E27FC236}">
                <a16:creationId xmlns:a16="http://schemas.microsoft.com/office/drawing/2014/main" id="{5EDE6D7C-0EF8-4F64-A7C5-734EAE650CAD}"/>
              </a:ext>
            </a:extLst>
          </p:cNvPr>
          <p:cNvSpPr txBox="1"/>
          <p:nvPr/>
        </p:nvSpPr>
        <p:spPr>
          <a:xfrm>
            <a:off x="105726" y="5687703"/>
            <a:ext cx="2313432" cy="276999"/>
          </a:xfrm>
          <a:prstGeom prst="rect">
            <a:avLst/>
          </a:prstGeom>
          <a:noFill/>
        </p:spPr>
        <p:txBody>
          <a:bodyPr wrap="square" rtlCol="0">
            <a:spAutoFit/>
          </a:bodyPr>
          <a:lstStyle/>
          <a:p>
            <a:r>
              <a:rPr lang="en-US" sz="1200" dirty="0"/>
              <a:t>* Adults ages 65 and older</a:t>
            </a:r>
          </a:p>
        </p:txBody>
      </p:sp>
      <p:pic>
        <p:nvPicPr>
          <p:cNvPr id="6" name="Picture 5">
            <a:extLst>
              <a:ext uri="{FF2B5EF4-FFF2-40B4-BE49-F238E27FC236}">
                <a16:creationId xmlns:a16="http://schemas.microsoft.com/office/drawing/2014/main" id="{8E45807C-1FBC-47FA-8359-1E00D6B3E80B}"/>
              </a:ext>
            </a:extLst>
          </p:cNvPr>
          <p:cNvPicPr/>
          <p:nvPr/>
        </p:nvPicPr>
        <p:blipFill>
          <a:blip r:embed="rId5"/>
          <a:stretch>
            <a:fillRect/>
          </a:stretch>
        </p:blipFill>
        <p:spPr>
          <a:xfrm>
            <a:off x="5318505" y="319246"/>
            <a:ext cx="3457575" cy="847725"/>
          </a:xfrm>
          <a:prstGeom prst="rect">
            <a:avLst/>
          </a:prstGeom>
        </p:spPr>
      </p:pic>
      <p:pic>
        <p:nvPicPr>
          <p:cNvPr id="7" name="Picture 6">
            <a:extLst>
              <a:ext uri="{FF2B5EF4-FFF2-40B4-BE49-F238E27FC236}">
                <a16:creationId xmlns:a16="http://schemas.microsoft.com/office/drawing/2014/main" id="{0265B33E-1812-4E7B-AE9F-0F01FDFE5A65}"/>
              </a:ext>
            </a:extLst>
          </p:cNvPr>
          <p:cNvPicPr/>
          <p:nvPr/>
        </p:nvPicPr>
        <p:blipFill>
          <a:blip r:embed="rId6"/>
          <a:stretch>
            <a:fillRect/>
          </a:stretch>
        </p:blipFill>
        <p:spPr>
          <a:xfrm>
            <a:off x="201613" y="5940669"/>
            <a:ext cx="5924550" cy="590550"/>
          </a:xfrm>
          <a:prstGeom prst="rect">
            <a:avLst/>
          </a:prstGeom>
        </p:spPr>
      </p:pic>
      <p:pic>
        <p:nvPicPr>
          <p:cNvPr id="8" name="Picture 7">
            <a:extLst>
              <a:ext uri="{FF2B5EF4-FFF2-40B4-BE49-F238E27FC236}">
                <a16:creationId xmlns:a16="http://schemas.microsoft.com/office/drawing/2014/main" id="{86283D2D-C6DA-4D1E-8E00-B80C6D617F5F}"/>
              </a:ext>
            </a:extLst>
          </p:cNvPr>
          <p:cNvPicPr/>
          <p:nvPr/>
        </p:nvPicPr>
        <p:blipFill>
          <a:blip r:embed="rId7"/>
          <a:stretch>
            <a:fillRect/>
          </a:stretch>
        </p:blipFill>
        <p:spPr>
          <a:xfrm>
            <a:off x="2597150" y="5753100"/>
            <a:ext cx="895350" cy="457200"/>
          </a:xfrm>
          <a:prstGeom prst="rect">
            <a:avLst/>
          </a:prstGeom>
        </p:spPr>
      </p:pic>
    </p:spTree>
    <p:extLst>
      <p:ext uri="{BB962C8B-B14F-4D97-AF65-F5344CB8AC3E}">
        <p14:creationId xmlns:p14="http://schemas.microsoft.com/office/powerpoint/2010/main" val="625068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6AF8B-8C01-461F-8616-BAE703452134}"/>
              </a:ext>
            </a:extLst>
          </p:cNvPr>
          <p:cNvSpPr>
            <a:spLocks noGrp="1"/>
          </p:cNvSpPr>
          <p:nvPr>
            <p:ph type="title"/>
          </p:nvPr>
        </p:nvSpPr>
        <p:spPr>
          <a:xfrm>
            <a:off x="450722" y="538414"/>
            <a:ext cx="8242555" cy="548640"/>
          </a:xfrm>
        </p:spPr>
        <p:txBody>
          <a:bodyPr/>
          <a:lstStyle/>
          <a:p>
            <a:r>
              <a:rPr lang="en-US" dirty="0">
                <a:solidFill>
                  <a:srgbClr val="17375E"/>
                </a:solidFill>
                <a:latin typeface="+mn-lt"/>
              </a:rPr>
              <a:t>Unintentional fall death rates are highest among those ages 75 and older </a:t>
            </a:r>
          </a:p>
        </p:txBody>
      </p:sp>
      <p:sp>
        <p:nvSpPr>
          <p:cNvPr id="4" name="TextBox 3">
            <a:extLst>
              <a:ext uri="{FF2B5EF4-FFF2-40B4-BE49-F238E27FC236}">
                <a16:creationId xmlns:a16="http://schemas.microsoft.com/office/drawing/2014/main" id="{500D07C5-7591-44FD-ADCD-7418EF84E7D8}"/>
              </a:ext>
            </a:extLst>
          </p:cNvPr>
          <p:cNvSpPr txBox="1"/>
          <p:nvPr/>
        </p:nvSpPr>
        <p:spPr>
          <a:xfrm>
            <a:off x="137605" y="5628501"/>
            <a:ext cx="3548270" cy="276999"/>
          </a:xfrm>
          <a:prstGeom prst="rect">
            <a:avLst/>
          </a:prstGeom>
          <a:noFill/>
        </p:spPr>
        <p:txBody>
          <a:bodyPr wrap="square" rtlCol="0">
            <a:spAutoFit/>
          </a:bodyPr>
          <a:lstStyle/>
          <a:p>
            <a:r>
              <a:rPr lang="en-US" sz="1200" dirty="0"/>
              <a:t>*Rate suppressed due to count being less than 5</a:t>
            </a:r>
          </a:p>
        </p:txBody>
      </p:sp>
      <p:pic>
        <p:nvPicPr>
          <p:cNvPr id="3" name="Picture 2">
            <a:extLst>
              <a:ext uri="{FF2B5EF4-FFF2-40B4-BE49-F238E27FC236}">
                <a16:creationId xmlns:a16="http://schemas.microsoft.com/office/drawing/2014/main" id="{83C9BCDF-D331-4048-8BBF-0747FC939223}"/>
              </a:ext>
            </a:extLst>
          </p:cNvPr>
          <p:cNvPicPr/>
          <p:nvPr/>
        </p:nvPicPr>
        <p:blipFill>
          <a:blip r:embed="rId3"/>
          <a:stretch>
            <a:fillRect/>
          </a:stretch>
        </p:blipFill>
        <p:spPr>
          <a:xfrm>
            <a:off x="320040" y="1618488"/>
            <a:ext cx="8513064" cy="4379976"/>
          </a:xfrm>
          <a:prstGeom prst="rect">
            <a:avLst/>
          </a:prstGeom>
        </p:spPr>
      </p:pic>
      <p:sp>
        <p:nvSpPr>
          <p:cNvPr id="13" name="Title 1">
            <a:extLst>
              <a:ext uri="{FF2B5EF4-FFF2-40B4-BE49-F238E27FC236}">
                <a16:creationId xmlns:a16="http://schemas.microsoft.com/office/drawing/2014/main" id="{9AF1B5DE-820A-460A-BFA1-A09E5B6AE42B}"/>
              </a:ext>
            </a:extLst>
          </p:cNvPr>
          <p:cNvSpPr txBox="1">
            <a:spLocks/>
          </p:cNvSpPr>
          <p:nvPr/>
        </p:nvSpPr>
        <p:spPr>
          <a:xfrm>
            <a:off x="4910328" y="2706624"/>
            <a:ext cx="2157984" cy="548640"/>
          </a:xfrm>
          <a:prstGeom prst="rect">
            <a:avLst/>
          </a:prstGeom>
        </p:spPr>
        <p:txBody>
          <a:bodyPr anchor="t">
            <a:noAutofit/>
          </a:bodyPr>
          <a:lstStyle>
            <a:lvl1pPr algn="l" defTabSz="685800" rtl="0" eaLnBrk="1" latinLnBrk="0" hangingPunct="1">
              <a:lnSpc>
                <a:spcPct val="90000"/>
              </a:lnSpc>
              <a:spcBef>
                <a:spcPct val="0"/>
              </a:spcBef>
              <a:buNone/>
              <a:defRPr sz="3200" b="1" i="0" kern="1200" baseline="0">
                <a:solidFill>
                  <a:schemeClr val="tx2">
                    <a:lumMod val="75000"/>
                  </a:schemeClr>
                </a:solidFill>
                <a:latin typeface="Gotham Bold" charset="0"/>
                <a:ea typeface="Gotham Bold" charset="0"/>
                <a:cs typeface="Gotham Bold" charset="0"/>
              </a:defRPr>
            </a:lvl1pPr>
          </a:lstStyle>
          <a:p>
            <a:pPr algn="ctr"/>
            <a:r>
              <a:rPr lang="en-US" sz="1800" dirty="0">
                <a:solidFill>
                  <a:srgbClr val="643275"/>
                </a:solidFill>
                <a:latin typeface="+mn-lt"/>
              </a:rPr>
              <a:t>Rates begin increasing among ages 45-54</a:t>
            </a:r>
          </a:p>
        </p:txBody>
      </p:sp>
      <p:cxnSp>
        <p:nvCxnSpPr>
          <p:cNvPr id="17" name="Straight Arrow Connector 16">
            <a:extLst>
              <a:ext uri="{FF2B5EF4-FFF2-40B4-BE49-F238E27FC236}">
                <a16:creationId xmlns:a16="http://schemas.microsoft.com/office/drawing/2014/main" id="{2CBE8591-D5FB-44E8-A325-BEFEF74C8F3C}"/>
              </a:ext>
            </a:extLst>
          </p:cNvPr>
          <p:cNvCxnSpPr/>
          <p:nvPr/>
        </p:nvCxnSpPr>
        <p:spPr>
          <a:xfrm>
            <a:off x="5989320" y="3602736"/>
            <a:ext cx="0" cy="877824"/>
          </a:xfrm>
          <a:prstGeom prst="straightConnector1">
            <a:avLst/>
          </a:prstGeom>
          <a:ln>
            <a:solidFill>
              <a:srgbClr val="643275"/>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323C0EA-BF92-4BCD-AFBA-514E138F047B}"/>
              </a:ext>
            </a:extLst>
          </p:cNvPr>
          <p:cNvPicPr/>
          <p:nvPr/>
        </p:nvPicPr>
        <p:blipFill>
          <a:blip r:embed="rId4"/>
          <a:stretch>
            <a:fillRect/>
          </a:stretch>
        </p:blipFill>
        <p:spPr>
          <a:xfrm>
            <a:off x="201613" y="5928946"/>
            <a:ext cx="5924550" cy="590550"/>
          </a:xfrm>
          <a:prstGeom prst="rect">
            <a:avLst/>
          </a:prstGeom>
        </p:spPr>
      </p:pic>
      <p:pic>
        <p:nvPicPr>
          <p:cNvPr id="6" name="Picture 5">
            <a:extLst>
              <a:ext uri="{FF2B5EF4-FFF2-40B4-BE49-F238E27FC236}">
                <a16:creationId xmlns:a16="http://schemas.microsoft.com/office/drawing/2014/main" id="{51550971-C5A8-4F2F-8458-AB3A6781B680}"/>
              </a:ext>
            </a:extLst>
          </p:cNvPr>
          <p:cNvPicPr/>
          <p:nvPr/>
        </p:nvPicPr>
        <p:blipFill>
          <a:blip r:embed="rId5"/>
          <a:stretch>
            <a:fillRect/>
          </a:stretch>
        </p:blipFill>
        <p:spPr>
          <a:xfrm>
            <a:off x="2597150" y="5753100"/>
            <a:ext cx="895350" cy="457200"/>
          </a:xfrm>
          <a:prstGeom prst="rect">
            <a:avLst/>
          </a:prstGeom>
        </p:spPr>
      </p:pic>
    </p:spTree>
    <p:extLst>
      <p:ext uri="{BB962C8B-B14F-4D97-AF65-F5344CB8AC3E}">
        <p14:creationId xmlns:p14="http://schemas.microsoft.com/office/powerpoint/2010/main" val="1834745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8B3-8C71-4348-8F73-B8B843970821}"/>
              </a:ext>
            </a:extLst>
          </p:cNvPr>
          <p:cNvSpPr>
            <a:spLocks noGrp="1"/>
          </p:cNvSpPr>
          <p:nvPr>
            <p:ph type="title"/>
          </p:nvPr>
        </p:nvSpPr>
        <p:spPr>
          <a:xfrm>
            <a:off x="471488" y="471604"/>
            <a:ext cx="8361616" cy="548640"/>
          </a:xfrm>
        </p:spPr>
        <p:txBody>
          <a:bodyPr/>
          <a:lstStyle/>
          <a:p>
            <a:r>
              <a:rPr lang="en-US" dirty="0">
                <a:solidFill>
                  <a:srgbClr val="17375E"/>
                </a:solidFill>
                <a:latin typeface="+mn-lt"/>
              </a:rPr>
              <a:t>Most fall-related </a:t>
            </a:r>
            <a:r>
              <a:rPr lang="en-US" dirty="0">
                <a:solidFill>
                  <a:srgbClr val="17375E"/>
                </a:solidFill>
                <a:latin typeface="Arial "/>
              </a:rPr>
              <a:t>deaths</a:t>
            </a:r>
            <a:r>
              <a:rPr lang="en-US" dirty="0">
                <a:solidFill>
                  <a:srgbClr val="17375E"/>
                </a:solidFill>
                <a:latin typeface="+mn-lt"/>
              </a:rPr>
              <a:t> occurred among</a:t>
            </a:r>
          </a:p>
        </p:txBody>
      </p:sp>
      <p:pic>
        <p:nvPicPr>
          <p:cNvPr id="3" name="Picture 2">
            <a:extLst>
              <a:ext uri="{FF2B5EF4-FFF2-40B4-BE49-F238E27FC236}">
                <a16:creationId xmlns:a16="http://schemas.microsoft.com/office/drawing/2014/main" id="{2B252B18-D482-4980-8C8D-8D808A9391D6}"/>
              </a:ext>
            </a:extLst>
          </p:cNvPr>
          <p:cNvPicPr/>
          <p:nvPr/>
        </p:nvPicPr>
        <p:blipFill>
          <a:blip r:embed="rId3"/>
          <a:stretch>
            <a:fillRect/>
          </a:stretch>
        </p:blipFill>
        <p:spPr>
          <a:xfrm>
            <a:off x="539750" y="1423988"/>
            <a:ext cx="7986713" cy="4227512"/>
          </a:xfrm>
          <a:prstGeom prst="rect">
            <a:avLst/>
          </a:prstGeom>
        </p:spPr>
      </p:pic>
      <p:pic>
        <p:nvPicPr>
          <p:cNvPr id="5" name="Picture 4">
            <a:extLst>
              <a:ext uri="{FF2B5EF4-FFF2-40B4-BE49-F238E27FC236}">
                <a16:creationId xmlns:a16="http://schemas.microsoft.com/office/drawing/2014/main" id="{013C1BE6-5EE9-4D40-B172-8F433A7A4C6F}"/>
              </a:ext>
            </a:extLst>
          </p:cNvPr>
          <p:cNvPicPr/>
          <p:nvPr/>
        </p:nvPicPr>
        <p:blipFill>
          <a:blip r:embed="rId4"/>
          <a:stretch>
            <a:fillRect/>
          </a:stretch>
        </p:blipFill>
        <p:spPr>
          <a:xfrm>
            <a:off x="212916" y="5720144"/>
            <a:ext cx="7191375" cy="209550"/>
          </a:xfrm>
          <a:prstGeom prst="rect">
            <a:avLst/>
          </a:prstGeom>
        </p:spPr>
      </p:pic>
      <p:pic>
        <p:nvPicPr>
          <p:cNvPr id="6" name="Picture 5">
            <a:extLst>
              <a:ext uri="{FF2B5EF4-FFF2-40B4-BE49-F238E27FC236}">
                <a16:creationId xmlns:a16="http://schemas.microsoft.com/office/drawing/2014/main" id="{537E7987-470A-48D7-8009-F146E224FC2E}"/>
              </a:ext>
            </a:extLst>
          </p:cNvPr>
          <p:cNvPicPr/>
          <p:nvPr/>
        </p:nvPicPr>
        <p:blipFill>
          <a:blip r:embed="rId5"/>
          <a:stretch>
            <a:fillRect/>
          </a:stretch>
        </p:blipFill>
        <p:spPr>
          <a:xfrm>
            <a:off x="471487" y="923925"/>
            <a:ext cx="10713273" cy="548640"/>
          </a:xfrm>
          <a:prstGeom prst="rect">
            <a:avLst/>
          </a:prstGeom>
        </p:spPr>
      </p:pic>
      <p:pic>
        <p:nvPicPr>
          <p:cNvPr id="7" name="Picture 6">
            <a:extLst>
              <a:ext uri="{FF2B5EF4-FFF2-40B4-BE49-F238E27FC236}">
                <a16:creationId xmlns:a16="http://schemas.microsoft.com/office/drawing/2014/main" id="{E3C4CC66-936E-4ADC-83FE-E06C3E16B2CC}"/>
              </a:ext>
            </a:extLst>
          </p:cNvPr>
          <p:cNvPicPr/>
          <p:nvPr/>
        </p:nvPicPr>
        <p:blipFill>
          <a:blip r:embed="rId6"/>
          <a:stretch>
            <a:fillRect/>
          </a:stretch>
        </p:blipFill>
        <p:spPr>
          <a:xfrm>
            <a:off x="201613" y="5940669"/>
            <a:ext cx="5924550" cy="590550"/>
          </a:xfrm>
          <a:prstGeom prst="rect">
            <a:avLst/>
          </a:prstGeom>
        </p:spPr>
      </p:pic>
      <p:pic>
        <p:nvPicPr>
          <p:cNvPr id="8" name="Picture 7">
            <a:extLst>
              <a:ext uri="{FF2B5EF4-FFF2-40B4-BE49-F238E27FC236}">
                <a16:creationId xmlns:a16="http://schemas.microsoft.com/office/drawing/2014/main" id="{D70289E0-DFA4-4D67-B23E-CA7122C6E53D}"/>
              </a:ext>
            </a:extLst>
          </p:cNvPr>
          <p:cNvPicPr/>
          <p:nvPr/>
        </p:nvPicPr>
        <p:blipFill>
          <a:blip r:embed="rId7"/>
          <a:stretch>
            <a:fillRect/>
          </a:stretch>
        </p:blipFill>
        <p:spPr>
          <a:xfrm>
            <a:off x="2597150" y="5753100"/>
            <a:ext cx="895350" cy="457200"/>
          </a:xfrm>
          <a:prstGeom prst="rect">
            <a:avLst/>
          </a:prstGeom>
        </p:spPr>
      </p:pic>
    </p:spTree>
    <p:extLst>
      <p:ext uri="{BB962C8B-B14F-4D97-AF65-F5344CB8AC3E}">
        <p14:creationId xmlns:p14="http://schemas.microsoft.com/office/powerpoint/2010/main" val="1953078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0055EB-03AD-4FDA-81BA-535499F28383}"/>
              </a:ext>
            </a:extLst>
          </p:cNvPr>
          <p:cNvPicPr/>
          <p:nvPr/>
        </p:nvPicPr>
        <p:blipFill>
          <a:blip r:embed="rId2"/>
          <a:stretch>
            <a:fillRect/>
          </a:stretch>
        </p:blipFill>
        <p:spPr>
          <a:xfrm>
            <a:off x="325578" y="1513712"/>
            <a:ext cx="8306357" cy="4201045"/>
          </a:xfrm>
          <a:prstGeom prst="rect">
            <a:avLst/>
          </a:prstGeom>
        </p:spPr>
      </p:pic>
      <p:sp>
        <p:nvSpPr>
          <p:cNvPr id="8" name="Title 1">
            <a:extLst>
              <a:ext uri="{FF2B5EF4-FFF2-40B4-BE49-F238E27FC236}">
                <a16:creationId xmlns:a16="http://schemas.microsoft.com/office/drawing/2014/main" id="{DF9D4018-51A6-43BF-B0A3-4A120543F708}"/>
              </a:ext>
            </a:extLst>
          </p:cNvPr>
          <p:cNvSpPr txBox="1">
            <a:spLocks/>
          </p:cNvSpPr>
          <p:nvPr/>
        </p:nvSpPr>
        <p:spPr>
          <a:xfrm>
            <a:off x="325578" y="533098"/>
            <a:ext cx="8571534" cy="548640"/>
          </a:xfrm>
          <a:prstGeom prst="rect">
            <a:avLst/>
          </a:prstGeom>
        </p:spPr>
        <p:txBody>
          <a:bodyPr anchor="t">
            <a:noAutofit/>
          </a:bodyPr>
          <a:lstStyle>
            <a:lvl1pPr algn="l" defTabSz="685800" rtl="0" eaLnBrk="1" latinLnBrk="0" hangingPunct="1">
              <a:lnSpc>
                <a:spcPct val="90000"/>
              </a:lnSpc>
              <a:spcBef>
                <a:spcPct val="0"/>
              </a:spcBef>
              <a:buNone/>
              <a:defRPr sz="3200" b="1" i="0" kern="1200" baseline="0">
                <a:solidFill>
                  <a:schemeClr val="tx2">
                    <a:lumMod val="75000"/>
                  </a:schemeClr>
                </a:solidFill>
                <a:latin typeface="Gotham Bold" charset="0"/>
                <a:ea typeface="Gotham Bold" charset="0"/>
                <a:cs typeface="Gotham Bold" charset="0"/>
              </a:defRPr>
            </a:lvl1pPr>
          </a:lstStyle>
          <a:p>
            <a:r>
              <a:rPr lang="en-US" dirty="0">
                <a:solidFill>
                  <a:srgbClr val="17375E"/>
                </a:solidFill>
                <a:latin typeface="+mn-lt"/>
              </a:rPr>
              <a:t>Rates of fall-related deaths were highest among</a:t>
            </a:r>
          </a:p>
        </p:txBody>
      </p:sp>
      <p:pic>
        <p:nvPicPr>
          <p:cNvPr id="4" name="Picture 3">
            <a:extLst>
              <a:ext uri="{FF2B5EF4-FFF2-40B4-BE49-F238E27FC236}">
                <a16:creationId xmlns:a16="http://schemas.microsoft.com/office/drawing/2014/main" id="{3D182F59-8E2C-4B1A-8F56-BD598CA035E0}"/>
              </a:ext>
            </a:extLst>
          </p:cNvPr>
          <p:cNvPicPr/>
          <p:nvPr/>
        </p:nvPicPr>
        <p:blipFill>
          <a:blip r:embed="rId3"/>
          <a:stretch>
            <a:fillRect/>
          </a:stretch>
        </p:blipFill>
        <p:spPr>
          <a:xfrm>
            <a:off x="1806702" y="955778"/>
            <a:ext cx="7800975" cy="533400"/>
          </a:xfrm>
          <a:prstGeom prst="rect">
            <a:avLst/>
          </a:prstGeom>
        </p:spPr>
      </p:pic>
      <p:sp>
        <p:nvSpPr>
          <p:cNvPr id="12" name="TextBox 11">
            <a:extLst>
              <a:ext uri="{FF2B5EF4-FFF2-40B4-BE49-F238E27FC236}">
                <a16:creationId xmlns:a16="http://schemas.microsoft.com/office/drawing/2014/main" id="{11B04253-3A11-4A65-B779-A175574497B2}"/>
              </a:ext>
            </a:extLst>
          </p:cNvPr>
          <p:cNvSpPr txBox="1"/>
          <p:nvPr/>
        </p:nvSpPr>
        <p:spPr>
          <a:xfrm>
            <a:off x="149161" y="5680087"/>
            <a:ext cx="4441126" cy="276999"/>
          </a:xfrm>
          <a:prstGeom prst="rect">
            <a:avLst/>
          </a:prstGeom>
          <a:noFill/>
        </p:spPr>
        <p:txBody>
          <a:bodyPr wrap="square" rtlCol="0">
            <a:spAutoFit/>
          </a:bodyPr>
          <a:lstStyle/>
          <a:p>
            <a:r>
              <a:rPr lang="en-US" sz="1200" dirty="0"/>
              <a:t>NH – non-Hispanic; Rate not calculated for Other, NH</a:t>
            </a:r>
          </a:p>
        </p:txBody>
      </p:sp>
      <p:pic>
        <p:nvPicPr>
          <p:cNvPr id="5" name="Picture 4">
            <a:extLst>
              <a:ext uri="{FF2B5EF4-FFF2-40B4-BE49-F238E27FC236}">
                <a16:creationId xmlns:a16="http://schemas.microsoft.com/office/drawing/2014/main" id="{53E50771-AED8-4752-8568-52883F6E65AE}"/>
              </a:ext>
            </a:extLst>
          </p:cNvPr>
          <p:cNvPicPr/>
          <p:nvPr/>
        </p:nvPicPr>
        <p:blipFill>
          <a:blip r:embed="rId4"/>
          <a:stretch>
            <a:fillRect/>
          </a:stretch>
        </p:blipFill>
        <p:spPr>
          <a:xfrm>
            <a:off x="201613" y="5928946"/>
            <a:ext cx="5924550" cy="590550"/>
          </a:xfrm>
          <a:prstGeom prst="rect">
            <a:avLst/>
          </a:prstGeom>
        </p:spPr>
      </p:pic>
      <p:pic>
        <p:nvPicPr>
          <p:cNvPr id="6" name="Picture 5">
            <a:extLst>
              <a:ext uri="{FF2B5EF4-FFF2-40B4-BE49-F238E27FC236}">
                <a16:creationId xmlns:a16="http://schemas.microsoft.com/office/drawing/2014/main" id="{66A25D01-E673-4C65-9BA3-1D511FA26927}"/>
              </a:ext>
            </a:extLst>
          </p:cNvPr>
          <p:cNvPicPr/>
          <p:nvPr/>
        </p:nvPicPr>
        <p:blipFill>
          <a:blip r:embed="rId5"/>
          <a:stretch>
            <a:fillRect/>
          </a:stretch>
        </p:blipFill>
        <p:spPr>
          <a:xfrm>
            <a:off x="2597150" y="5753100"/>
            <a:ext cx="895350" cy="457200"/>
          </a:xfrm>
          <a:prstGeom prst="rect">
            <a:avLst/>
          </a:prstGeom>
        </p:spPr>
      </p:pic>
    </p:spTree>
    <p:extLst>
      <p:ext uri="{BB962C8B-B14F-4D97-AF65-F5344CB8AC3E}">
        <p14:creationId xmlns:p14="http://schemas.microsoft.com/office/powerpoint/2010/main" val="3314166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descr="Inpatient">
            <a:extLst>
              <a:ext uri="{FF2B5EF4-FFF2-40B4-BE49-F238E27FC236}">
                <a16:creationId xmlns:a16="http://schemas.microsoft.com/office/drawing/2014/main" id="{F28FC9C2-D60A-4EFC-A120-9E48275977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8748" y="2184050"/>
            <a:ext cx="2624328" cy="2624328"/>
          </a:xfrm>
          <a:prstGeom prst="rect">
            <a:avLst/>
          </a:prstGeom>
        </p:spPr>
      </p:pic>
      <p:sp>
        <p:nvSpPr>
          <p:cNvPr id="2" name="Title 1">
            <a:extLst>
              <a:ext uri="{FF2B5EF4-FFF2-40B4-BE49-F238E27FC236}">
                <a16:creationId xmlns:a16="http://schemas.microsoft.com/office/drawing/2014/main" id="{67E17CF8-B84C-4FC5-A990-5141C123FF70}"/>
              </a:ext>
            </a:extLst>
          </p:cNvPr>
          <p:cNvSpPr>
            <a:spLocks noGrp="1"/>
          </p:cNvSpPr>
          <p:nvPr>
            <p:ph type="title"/>
          </p:nvPr>
        </p:nvSpPr>
        <p:spPr>
          <a:xfrm>
            <a:off x="3173076" y="3034442"/>
            <a:ext cx="5815476" cy="548640"/>
          </a:xfrm>
        </p:spPr>
        <p:txBody>
          <a:bodyPr/>
          <a:lstStyle/>
          <a:p>
            <a:r>
              <a:rPr lang="en-US" sz="4800" dirty="0">
                <a:solidFill>
                  <a:srgbClr val="1F497D"/>
                </a:solidFill>
                <a:latin typeface="+mn-lt"/>
              </a:rPr>
              <a:t>Unintentional Fall </a:t>
            </a:r>
            <a:br>
              <a:rPr lang="en-US" sz="4800" dirty="0">
                <a:solidFill>
                  <a:srgbClr val="1F497D"/>
                </a:solidFill>
                <a:latin typeface="+mn-lt"/>
              </a:rPr>
            </a:br>
            <a:r>
              <a:rPr lang="en-US" sz="4800" dirty="0">
                <a:solidFill>
                  <a:srgbClr val="1F497D"/>
                </a:solidFill>
                <a:latin typeface="+mn-lt"/>
              </a:rPr>
              <a:t>Hospitalizations</a:t>
            </a:r>
          </a:p>
        </p:txBody>
      </p:sp>
    </p:spTree>
    <p:extLst>
      <p:ext uri="{BB962C8B-B14F-4D97-AF65-F5344CB8AC3E}">
        <p14:creationId xmlns:p14="http://schemas.microsoft.com/office/powerpoint/2010/main" val="1609868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4F2DA8F-FA2C-4056-AE01-A1FBE59029EE}"/>
              </a:ext>
            </a:extLst>
          </p:cNvPr>
          <p:cNvPicPr/>
          <p:nvPr/>
        </p:nvPicPr>
        <p:blipFill>
          <a:blip r:embed="rId2"/>
          <a:stretch>
            <a:fillRect/>
          </a:stretch>
        </p:blipFill>
        <p:spPr>
          <a:xfrm>
            <a:off x="496974" y="1653680"/>
            <a:ext cx="8131765" cy="4134472"/>
          </a:xfrm>
          <a:prstGeom prst="rect">
            <a:avLst/>
          </a:prstGeom>
        </p:spPr>
      </p:pic>
      <p:sp>
        <p:nvSpPr>
          <p:cNvPr id="2" name="Title 1">
            <a:extLst>
              <a:ext uri="{FF2B5EF4-FFF2-40B4-BE49-F238E27FC236}">
                <a16:creationId xmlns:a16="http://schemas.microsoft.com/office/drawing/2014/main" id="{22FA9AC8-FBC6-419F-B202-2A965028FCE8}"/>
              </a:ext>
            </a:extLst>
          </p:cNvPr>
          <p:cNvSpPr>
            <a:spLocks noGrp="1"/>
          </p:cNvSpPr>
          <p:nvPr>
            <p:ph type="title"/>
          </p:nvPr>
        </p:nvSpPr>
        <p:spPr>
          <a:xfrm>
            <a:off x="338329" y="624054"/>
            <a:ext cx="8449056" cy="548640"/>
          </a:xfrm>
        </p:spPr>
        <p:txBody>
          <a:bodyPr/>
          <a:lstStyle/>
          <a:p>
            <a:r>
              <a:rPr lang="en-US" dirty="0">
                <a:latin typeface="+mn-lt"/>
              </a:rPr>
              <a:t>Unintentional fall-related hospitalizations increased by         over the last four years</a:t>
            </a:r>
          </a:p>
        </p:txBody>
      </p:sp>
      <p:pic>
        <p:nvPicPr>
          <p:cNvPr id="5" name="Picture 4">
            <a:extLst>
              <a:ext uri="{FF2B5EF4-FFF2-40B4-BE49-F238E27FC236}">
                <a16:creationId xmlns:a16="http://schemas.microsoft.com/office/drawing/2014/main" id="{08CDB6A9-7D50-4C6B-AB37-EF6EFE63AF7F}"/>
              </a:ext>
            </a:extLst>
          </p:cNvPr>
          <p:cNvPicPr/>
          <p:nvPr/>
        </p:nvPicPr>
        <p:blipFill>
          <a:blip r:embed="rId3"/>
          <a:stretch>
            <a:fillRect/>
          </a:stretch>
        </p:blipFill>
        <p:spPr>
          <a:xfrm>
            <a:off x="2359343" y="992941"/>
            <a:ext cx="2047875" cy="581025"/>
          </a:xfrm>
          <a:prstGeom prst="rect">
            <a:avLst/>
          </a:prstGeom>
        </p:spPr>
      </p:pic>
      <p:pic>
        <p:nvPicPr>
          <p:cNvPr id="6" name="Picture 5">
            <a:extLst>
              <a:ext uri="{FF2B5EF4-FFF2-40B4-BE49-F238E27FC236}">
                <a16:creationId xmlns:a16="http://schemas.microsoft.com/office/drawing/2014/main" id="{6D654AE9-D91B-4C29-9208-0679AD1888D0}"/>
              </a:ext>
            </a:extLst>
          </p:cNvPr>
          <p:cNvPicPr/>
          <p:nvPr/>
        </p:nvPicPr>
        <p:blipFill>
          <a:blip r:embed="rId4"/>
          <a:stretch>
            <a:fillRect/>
          </a:stretch>
        </p:blipFill>
        <p:spPr>
          <a:xfrm>
            <a:off x="182562" y="5962140"/>
            <a:ext cx="9591676" cy="590550"/>
          </a:xfrm>
          <a:prstGeom prst="rect">
            <a:avLst/>
          </a:prstGeom>
        </p:spPr>
      </p:pic>
      <p:pic>
        <p:nvPicPr>
          <p:cNvPr id="8" name="Picture 7">
            <a:extLst>
              <a:ext uri="{FF2B5EF4-FFF2-40B4-BE49-F238E27FC236}">
                <a16:creationId xmlns:a16="http://schemas.microsoft.com/office/drawing/2014/main" id="{31BC979B-6CF8-4DAA-9ABD-E68959717A19}"/>
              </a:ext>
            </a:extLst>
          </p:cNvPr>
          <p:cNvPicPr/>
          <p:nvPr/>
        </p:nvPicPr>
        <p:blipFill>
          <a:blip r:embed="rId5"/>
          <a:stretch>
            <a:fillRect/>
          </a:stretch>
        </p:blipFill>
        <p:spPr>
          <a:xfrm>
            <a:off x="2597150" y="5784850"/>
            <a:ext cx="895350" cy="457200"/>
          </a:xfrm>
          <a:prstGeom prst="rect">
            <a:avLst/>
          </a:prstGeom>
        </p:spPr>
      </p:pic>
    </p:spTree>
    <p:extLst>
      <p:ext uri="{BB962C8B-B14F-4D97-AF65-F5344CB8AC3E}">
        <p14:creationId xmlns:p14="http://schemas.microsoft.com/office/powerpoint/2010/main" val="2443555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17CF8-B84C-4FC5-A990-5141C123FF70}"/>
              </a:ext>
            </a:extLst>
          </p:cNvPr>
          <p:cNvSpPr>
            <a:spLocks noGrp="1"/>
          </p:cNvSpPr>
          <p:nvPr>
            <p:ph type="title"/>
          </p:nvPr>
        </p:nvSpPr>
        <p:spPr/>
        <p:txBody>
          <a:bodyPr/>
          <a:lstStyle/>
          <a:p>
            <a:r>
              <a:rPr lang="en-US" dirty="0">
                <a:solidFill>
                  <a:srgbClr val="1F497D"/>
                </a:solidFill>
                <a:latin typeface="+mn-lt"/>
              </a:rPr>
              <a:t>Unintentional Falls Technical Notes</a:t>
            </a:r>
          </a:p>
        </p:txBody>
      </p:sp>
      <p:sp>
        <p:nvSpPr>
          <p:cNvPr id="3" name="Text Placeholder 2">
            <a:extLst>
              <a:ext uri="{FF2B5EF4-FFF2-40B4-BE49-F238E27FC236}">
                <a16:creationId xmlns:a16="http://schemas.microsoft.com/office/drawing/2014/main" id="{9A516A24-51D2-4679-BADA-1BAEEF772852}"/>
              </a:ext>
            </a:extLst>
          </p:cNvPr>
          <p:cNvSpPr>
            <a:spLocks noGrp="1"/>
          </p:cNvSpPr>
          <p:nvPr>
            <p:ph type="body" sz="quarter" idx="10"/>
          </p:nvPr>
        </p:nvSpPr>
        <p:spPr>
          <a:xfrm>
            <a:off x="628650" y="1289538"/>
            <a:ext cx="8149590" cy="4953569"/>
          </a:xfrm>
        </p:spPr>
        <p:txBody>
          <a:bodyPr/>
          <a:lstStyle/>
          <a:p>
            <a:pPr marL="0" indent="0">
              <a:buNone/>
            </a:pPr>
            <a:r>
              <a:rPr lang="en-US" sz="2400" b="0" dirty="0">
                <a:latin typeface="+mn-lt"/>
              </a:rPr>
              <a:t>Surveillance methods have been updated to identify any mention of an injury in our morbidity data sources. Individual records with multiple injuries listed will be included in the total for each of those injuries, but only counted once for overall total injury count. Previously, only the first listed injury was counted, which has resulted in an increase in the number of specific injuries identified. </a:t>
            </a:r>
          </a:p>
          <a:p>
            <a:pPr marL="0" indent="0">
              <a:buNone/>
            </a:pPr>
            <a:r>
              <a:rPr lang="en-US" sz="2400" b="0" dirty="0">
                <a:latin typeface="+mn-lt"/>
              </a:rPr>
              <a:t>For questions or for more information see technical notes document available at </a:t>
            </a:r>
            <a:r>
              <a:rPr lang="en-US" sz="2400" b="0" dirty="0">
                <a:latin typeface="+mn-lt"/>
                <a:hlinkClick r:id="rId2"/>
              </a:rPr>
              <a:t>https://www.injuryfreenc.ncdhhs.gov/DataSurveillance/</a:t>
            </a:r>
            <a:endParaRPr lang="en-US" sz="2400" b="0" dirty="0">
              <a:latin typeface="+mn-lt"/>
            </a:endParaRPr>
          </a:p>
          <a:p>
            <a:pPr marL="0" indent="0">
              <a:buNone/>
            </a:pPr>
            <a:r>
              <a:rPr lang="en-US" sz="2400" dirty="0">
                <a:latin typeface="+mn-lt"/>
              </a:rPr>
              <a:t>Case definitions used:</a:t>
            </a:r>
          </a:p>
          <a:p>
            <a:r>
              <a:rPr lang="en-US" sz="2400" dirty="0">
                <a:latin typeface="+mn-lt"/>
              </a:rPr>
              <a:t>Deaths </a:t>
            </a:r>
            <a:r>
              <a:rPr lang="en-US" sz="2400" b="0" dirty="0">
                <a:latin typeface="+mn-lt"/>
              </a:rPr>
              <a:t>– ICD10 code W00-W19 listed as cause of death</a:t>
            </a:r>
          </a:p>
          <a:p>
            <a:endParaRPr lang="en-US" sz="2200" dirty="0">
              <a:latin typeface="+mn-lt"/>
            </a:endParaRPr>
          </a:p>
        </p:txBody>
      </p:sp>
      <p:sp>
        <p:nvSpPr>
          <p:cNvPr id="4" name="Text Placeholder 3">
            <a:extLst>
              <a:ext uri="{FF2B5EF4-FFF2-40B4-BE49-F238E27FC236}">
                <a16:creationId xmlns:a16="http://schemas.microsoft.com/office/drawing/2014/main" id="{872084EF-7693-4C9E-B6B0-79939FCBBDA4}"/>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453441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D96EC2-4D9F-4147-9ECB-9FECEB6873E0}"/>
              </a:ext>
            </a:extLst>
          </p:cNvPr>
          <p:cNvPicPr/>
          <p:nvPr/>
        </p:nvPicPr>
        <p:blipFill>
          <a:blip r:embed="rId2"/>
          <a:stretch>
            <a:fillRect/>
          </a:stretch>
        </p:blipFill>
        <p:spPr>
          <a:xfrm>
            <a:off x="182561" y="5970954"/>
            <a:ext cx="9591676" cy="590550"/>
          </a:xfrm>
          <a:prstGeom prst="rect">
            <a:avLst/>
          </a:prstGeom>
        </p:spPr>
      </p:pic>
      <p:sp>
        <p:nvSpPr>
          <p:cNvPr id="8" name="Rectangle 7">
            <a:extLst>
              <a:ext uri="{FF2B5EF4-FFF2-40B4-BE49-F238E27FC236}">
                <a16:creationId xmlns:a16="http://schemas.microsoft.com/office/drawing/2014/main" id="{E48A4BB9-B820-4081-A88F-6DE4909D4E00}"/>
              </a:ext>
            </a:extLst>
          </p:cNvPr>
          <p:cNvSpPr/>
          <p:nvPr/>
        </p:nvSpPr>
        <p:spPr>
          <a:xfrm>
            <a:off x="6893179" y="1536065"/>
            <a:ext cx="1868677" cy="4297680"/>
          </a:xfrm>
          <a:prstGeom prst="rect">
            <a:avLst/>
          </a:prstGeom>
          <a:solidFill>
            <a:srgbClr val="D9D9D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DFBA27A-A819-47F4-A8CB-32D2525E9437}"/>
              </a:ext>
            </a:extLst>
          </p:cNvPr>
          <p:cNvPicPr/>
          <p:nvPr/>
        </p:nvPicPr>
        <p:blipFill>
          <a:blip r:embed="rId3"/>
          <a:stretch>
            <a:fillRect/>
          </a:stretch>
        </p:blipFill>
        <p:spPr>
          <a:xfrm>
            <a:off x="409575" y="1539875"/>
            <a:ext cx="8324850" cy="4343400"/>
          </a:xfrm>
          <a:prstGeom prst="rect">
            <a:avLst/>
          </a:prstGeom>
        </p:spPr>
      </p:pic>
      <p:sp>
        <p:nvSpPr>
          <p:cNvPr id="2" name="Title 1">
            <a:extLst>
              <a:ext uri="{FF2B5EF4-FFF2-40B4-BE49-F238E27FC236}">
                <a16:creationId xmlns:a16="http://schemas.microsoft.com/office/drawing/2014/main" id="{EF657FF0-349C-469B-AC4A-C8FA0252EAD9}"/>
              </a:ext>
            </a:extLst>
          </p:cNvPr>
          <p:cNvSpPr>
            <a:spLocks noGrp="1"/>
          </p:cNvSpPr>
          <p:nvPr>
            <p:ph type="title"/>
          </p:nvPr>
        </p:nvSpPr>
        <p:spPr>
          <a:xfrm>
            <a:off x="267821" y="500932"/>
            <a:ext cx="8608358" cy="548640"/>
          </a:xfrm>
        </p:spPr>
        <p:txBody>
          <a:bodyPr/>
          <a:lstStyle/>
          <a:p>
            <a:r>
              <a:rPr lang="en-US" dirty="0">
                <a:latin typeface="+mn-lt"/>
              </a:rPr>
              <a:t>         of fall-related hospitalizations occurred among adults 65 and older</a:t>
            </a:r>
          </a:p>
        </p:txBody>
      </p:sp>
      <p:pic>
        <p:nvPicPr>
          <p:cNvPr id="7" name="Picture 6">
            <a:extLst>
              <a:ext uri="{FF2B5EF4-FFF2-40B4-BE49-F238E27FC236}">
                <a16:creationId xmlns:a16="http://schemas.microsoft.com/office/drawing/2014/main" id="{2CF331AA-D792-4E6B-AC13-B89A65711B01}"/>
              </a:ext>
            </a:extLst>
          </p:cNvPr>
          <p:cNvPicPr/>
          <p:nvPr/>
        </p:nvPicPr>
        <p:blipFill>
          <a:blip r:embed="rId4"/>
          <a:stretch>
            <a:fillRect/>
          </a:stretch>
        </p:blipFill>
        <p:spPr>
          <a:xfrm>
            <a:off x="304397" y="441115"/>
            <a:ext cx="1095375" cy="581025"/>
          </a:xfrm>
          <a:prstGeom prst="rect">
            <a:avLst/>
          </a:prstGeom>
        </p:spPr>
      </p:pic>
      <p:pic>
        <p:nvPicPr>
          <p:cNvPr id="10" name="Picture 9">
            <a:extLst>
              <a:ext uri="{FF2B5EF4-FFF2-40B4-BE49-F238E27FC236}">
                <a16:creationId xmlns:a16="http://schemas.microsoft.com/office/drawing/2014/main" id="{C10F5D4E-63AF-49F6-AAF1-BCA2AC180390}"/>
              </a:ext>
            </a:extLst>
          </p:cNvPr>
          <p:cNvPicPr/>
          <p:nvPr/>
        </p:nvPicPr>
        <p:blipFill>
          <a:blip r:embed="rId5"/>
          <a:stretch>
            <a:fillRect/>
          </a:stretch>
        </p:blipFill>
        <p:spPr>
          <a:xfrm>
            <a:off x="2597150" y="5784850"/>
            <a:ext cx="895350" cy="457200"/>
          </a:xfrm>
          <a:prstGeom prst="rect">
            <a:avLst/>
          </a:prstGeom>
        </p:spPr>
      </p:pic>
      <p:pic>
        <p:nvPicPr>
          <p:cNvPr id="11" name="Picture 10">
            <a:extLst>
              <a:ext uri="{FF2B5EF4-FFF2-40B4-BE49-F238E27FC236}">
                <a16:creationId xmlns:a16="http://schemas.microsoft.com/office/drawing/2014/main" id="{F12FB975-7C84-4F92-9CFE-DAEF441BBD4B}"/>
              </a:ext>
            </a:extLst>
          </p:cNvPr>
          <p:cNvPicPr/>
          <p:nvPr/>
        </p:nvPicPr>
        <p:blipFill>
          <a:blip r:embed="rId6"/>
          <a:stretch>
            <a:fillRect/>
          </a:stretch>
        </p:blipFill>
        <p:spPr>
          <a:xfrm>
            <a:off x="201613" y="5696922"/>
            <a:ext cx="3667125" cy="209550"/>
          </a:xfrm>
          <a:prstGeom prst="rect">
            <a:avLst/>
          </a:prstGeom>
        </p:spPr>
      </p:pic>
    </p:spTree>
    <p:extLst>
      <p:ext uri="{BB962C8B-B14F-4D97-AF65-F5344CB8AC3E}">
        <p14:creationId xmlns:p14="http://schemas.microsoft.com/office/powerpoint/2010/main" val="2171238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1859AE-0E72-4242-8EE4-5E9F28768C83}"/>
              </a:ext>
            </a:extLst>
          </p:cNvPr>
          <p:cNvPicPr/>
          <p:nvPr/>
        </p:nvPicPr>
        <p:blipFill>
          <a:blip r:embed="rId2"/>
          <a:stretch>
            <a:fillRect/>
          </a:stretch>
        </p:blipFill>
        <p:spPr>
          <a:xfrm>
            <a:off x="182557" y="5965703"/>
            <a:ext cx="9591676" cy="590550"/>
          </a:xfrm>
          <a:prstGeom prst="rect">
            <a:avLst/>
          </a:prstGeom>
        </p:spPr>
      </p:pic>
      <p:sp>
        <p:nvSpPr>
          <p:cNvPr id="2" name="Title 1">
            <a:extLst>
              <a:ext uri="{FF2B5EF4-FFF2-40B4-BE49-F238E27FC236}">
                <a16:creationId xmlns:a16="http://schemas.microsoft.com/office/drawing/2014/main" id="{EF657FF0-349C-469B-AC4A-C8FA0252EAD9}"/>
              </a:ext>
            </a:extLst>
          </p:cNvPr>
          <p:cNvSpPr>
            <a:spLocks noGrp="1"/>
          </p:cNvSpPr>
          <p:nvPr>
            <p:ph type="title"/>
          </p:nvPr>
        </p:nvSpPr>
        <p:spPr>
          <a:xfrm>
            <a:off x="267821" y="500932"/>
            <a:ext cx="8513668" cy="548640"/>
          </a:xfrm>
        </p:spPr>
        <p:txBody>
          <a:bodyPr/>
          <a:lstStyle/>
          <a:p>
            <a:r>
              <a:rPr lang="en-US" dirty="0">
                <a:latin typeface="+mn-lt"/>
              </a:rPr>
              <a:t>Adults 75 and older have the highest rates of fall-related hospitalizations</a:t>
            </a:r>
          </a:p>
        </p:txBody>
      </p:sp>
      <p:pic>
        <p:nvPicPr>
          <p:cNvPr id="5" name="Picture 4">
            <a:extLst>
              <a:ext uri="{FF2B5EF4-FFF2-40B4-BE49-F238E27FC236}">
                <a16:creationId xmlns:a16="http://schemas.microsoft.com/office/drawing/2014/main" id="{1FE8FB93-55B7-4344-99E5-5FEFF4D6AFBA}"/>
              </a:ext>
            </a:extLst>
          </p:cNvPr>
          <p:cNvPicPr/>
          <p:nvPr/>
        </p:nvPicPr>
        <p:blipFill>
          <a:blip r:embed="rId3"/>
          <a:stretch>
            <a:fillRect/>
          </a:stretch>
        </p:blipFill>
        <p:spPr>
          <a:xfrm>
            <a:off x="2597150" y="5784850"/>
            <a:ext cx="895350" cy="457200"/>
          </a:xfrm>
          <a:prstGeom prst="rect">
            <a:avLst/>
          </a:prstGeom>
        </p:spPr>
      </p:pic>
      <p:pic>
        <p:nvPicPr>
          <p:cNvPr id="6" name="Picture 5">
            <a:extLst>
              <a:ext uri="{FF2B5EF4-FFF2-40B4-BE49-F238E27FC236}">
                <a16:creationId xmlns:a16="http://schemas.microsoft.com/office/drawing/2014/main" id="{D4C303D2-F5FE-446D-9ABE-0D062F5F5192}"/>
              </a:ext>
            </a:extLst>
          </p:cNvPr>
          <p:cNvPicPr/>
          <p:nvPr/>
        </p:nvPicPr>
        <p:blipFill>
          <a:blip r:embed="rId4"/>
          <a:stretch>
            <a:fillRect/>
          </a:stretch>
        </p:blipFill>
        <p:spPr>
          <a:xfrm>
            <a:off x="372028" y="1572768"/>
            <a:ext cx="8399944" cy="4206239"/>
          </a:xfrm>
          <a:prstGeom prst="rect">
            <a:avLst/>
          </a:prstGeom>
        </p:spPr>
      </p:pic>
      <p:pic>
        <p:nvPicPr>
          <p:cNvPr id="8" name="Picture 7">
            <a:extLst>
              <a:ext uri="{FF2B5EF4-FFF2-40B4-BE49-F238E27FC236}">
                <a16:creationId xmlns:a16="http://schemas.microsoft.com/office/drawing/2014/main" id="{E372FD07-C774-4491-BD5C-4B619C4FA9C7}"/>
              </a:ext>
            </a:extLst>
          </p:cNvPr>
          <p:cNvPicPr/>
          <p:nvPr/>
        </p:nvPicPr>
        <p:blipFill>
          <a:blip r:embed="rId5"/>
          <a:stretch>
            <a:fillRect/>
          </a:stretch>
        </p:blipFill>
        <p:spPr>
          <a:xfrm>
            <a:off x="201613" y="5696922"/>
            <a:ext cx="3667125" cy="209550"/>
          </a:xfrm>
          <a:prstGeom prst="rect">
            <a:avLst/>
          </a:prstGeom>
        </p:spPr>
      </p:pic>
    </p:spTree>
    <p:extLst>
      <p:ext uri="{BB962C8B-B14F-4D97-AF65-F5344CB8AC3E}">
        <p14:creationId xmlns:p14="http://schemas.microsoft.com/office/powerpoint/2010/main" val="2920711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8B3-8C71-4348-8F73-B8B843970821}"/>
              </a:ext>
            </a:extLst>
          </p:cNvPr>
          <p:cNvSpPr>
            <a:spLocks noGrp="1"/>
          </p:cNvSpPr>
          <p:nvPr>
            <p:ph type="title"/>
          </p:nvPr>
        </p:nvSpPr>
        <p:spPr>
          <a:xfrm>
            <a:off x="471488" y="471604"/>
            <a:ext cx="8361616" cy="548640"/>
          </a:xfrm>
        </p:spPr>
        <p:txBody>
          <a:bodyPr/>
          <a:lstStyle/>
          <a:p>
            <a:r>
              <a:rPr lang="en-US" dirty="0">
                <a:solidFill>
                  <a:srgbClr val="17375E"/>
                </a:solidFill>
                <a:latin typeface="+mn-lt"/>
              </a:rPr>
              <a:t>Most fall-related </a:t>
            </a:r>
            <a:r>
              <a:rPr lang="en-US" dirty="0">
                <a:solidFill>
                  <a:srgbClr val="17375E"/>
                </a:solidFill>
                <a:latin typeface="Arial "/>
              </a:rPr>
              <a:t>hospitalizations</a:t>
            </a:r>
            <a:r>
              <a:rPr lang="en-US" dirty="0">
                <a:solidFill>
                  <a:srgbClr val="17375E"/>
                </a:solidFill>
                <a:latin typeface="+mn-lt"/>
              </a:rPr>
              <a:t> occurred among</a:t>
            </a:r>
          </a:p>
        </p:txBody>
      </p:sp>
      <p:pic>
        <p:nvPicPr>
          <p:cNvPr id="3" name="Picture 2">
            <a:extLst>
              <a:ext uri="{FF2B5EF4-FFF2-40B4-BE49-F238E27FC236}">
                <a16:creationId xmlns:a16="http://schemas.microsoft.com/office/drawing/2014/main" id="{36EB5AB7-1480-4ED4-8978-B22C8C548687}"/>
              </a:ext>
            </a:extLst>
          </p:cNvPr>
          <p:cNvPicPr/>
          <p:nvPr/>
        </p:nvPicPr>
        <p:blipFill>
          <a:blip r:embed="rId3"/>
          <a:stretch>
            <a:fillRect/>
          </a:stretch>
        </p:blipFill>
        <p:spPr>
          <a:xfrm>
            <a:off x="201613" y="5695950"/>
            <a:ext cx="9020175" cy="209550"/>
          </a:xfrm>
          <a:prstGeom prst="rect">
            <a:avLst/>
          </a:prstGeom>
        </p:spPr>
      </p:pic>
      <p:graphicFrame>
        <p:nvGraphicFramePr>
          <p:cNvPr id="15" name="Chart 14">
            <a:extLst>
              <a:ext uri="{FF2B5EF4-FFF2-40B4-BE49-F238E27FC236}">
                <a16:creationId xmlns:a16="http://schemas.microsoft.com/office/drawing/2014/main" id="{97F5F436-B4D3-4447-B71A-45F441366E9C}"/>
              </a:ext>
            </a:extLst>
          </p:cNvPr>
          <p:cNvGraphicFramePr>
            <a:graphicFrameLocks/>
          </p:cNvGraphicFramePr>
          <p:nvPr>
            <p:extLst>
              <p:ext uri="{D42A27DB-BD31-4B8C-83A1-F6EECF244321}">
                <p14:modId xmlns:p14="http://schemas.microsoft.com/office/powerpoint/2010/main" val="1526867407"/>
              </p:ext>
            </p:extLst>
          </p:nvPr>
        </p:nvGraphicFramePr>
        <p:xfrm>
          <a:off x="471486" y="1343024"/>
          <a:ext cx="8361618" cy="4351953"/>
        </p:xfrm>
        <a:graphic>
          <a:graphicData uri="http://schemas.openxmlformats.org/drawingml/2006/chart">
            <c:chart xmlns:c="http://schemas.openxmlformats.org/drawingml/2006/chart" xmlns:r="http://schemas.openxmlformats.org/officeDocument/2006/relationships" r:id="rId4"/>
          </a:graphicData>
        </a:graphic>
      </p:graphicFrame>
      <p:pic>
        <p:nvPicPr>
          <p:cNvPr id="4" name="Picture 3">
            <a:extLst>
              <a:ext uri="{FF2B5EF4-FFF2-40B4-BE49-F238E27FC236}">
                <a16:creationId xmlns:a16="http://schemas.microsoft.com/office/drawing/2014/main" id="{632097DE-E9A1-450D-8E32-09A28DD97779}"/>
              </a:ext>
            </a:extLst>
          </p:cNvPr>
          <p:cNvPicPr/>
          <p:nvPr/>
        </p:nvPicPr>
        <p:blipFill>
          <a:blip r:embed="rId5"/>
          <a:stretch>
            <a:fillRect/>
          </a:stretch>
        </p:blipFill>
        <p:spPr>
          <a:xfrm>
            <a:off x="194280" y="5965703"/>
            <a:ext cx="9591676" cy="590550"/>
          </a:xfrm>
          <a:prstGeom prst="rect">
            <a:avLst/>
          </a:prstGeom>
        </p:spPr>
      </p:pic>
      <p:pic>
        <p:nvPicPr>
          <p:cNvPr id="5" name="Picture 4">
            <a:extLst>
              <a:ext uri="{FF2B5EF4-FFF2-40B4-BE49-F238E27FC236}">
                <a16:creationId xmlns:a16="http://schemas.microsoft.com/office/drawing/2014/main" id="{E0D6324A-C988-4A35-9009-8FCD3FE0B553}"/>
              </a:ext>
            </a:extLst>
          </p:cNvPr>
          <p:cNvPicPr/>
          <p:nvPr/>
        </p:nvPicPr>
        <p:blipFill>
          <a:blip r:embed="rId6"/>
          <a:stretch>
            <a:fillRect/>
          </a:stretch>
        </p:blipFill>
        <p:spPr>
          <a:xfrm>
            <a:off x="2597150" y="5784850"/>
            <a:ext cx="895350" cy="457200"/>
          </a:xfrm>
          <a:prstGeom prst="rect">
            <a:avLst/>
          </a:prstGeom>
        </p:spPr>
      </p:pic>
      <p:pic>
        <p:nvPicPr>
          <p:cNvPr id="6" name="Picture 5">
            <a:extLst>
              <a:ext uri="{FF2B5EF4-FFF2-40B4-BE49-F238E27FC236}">
                <a16:creationId xmlns:a16="http://schemas.microsoft.com/office/drawing/2014/main" id="{BC7B9ED2-2803-4C5E-B16C-35A53BA6693A}"/>
              </a:ext>
            </a:extLst>
          </p:cNvPr>
          <p:cNvPicPr/>
          <p:nvPr/>
        </p:nvPicPr>
        <p:blipFill>
          <a:blip r:embed="rId7"/>
          <a:stretch>
            <a:fillRect/>
          </a:stretch>
        </p:blipFill>
        <p:spPr>
          <a:xfrm>
            <a:off x="1934526" y="895519"/>
            <a:ext cx="9020175" cy="533400"/>
          </a:xfrm>
          <a:prstGeom prst="rect">
            <a:avLst/>
          </a:prstGeom>
        </p:spPr>
      </p:pic>
      <p:sp>
        <p:nvSpPr>
          <p:cNvPr id="27" name="TextBox 26">
            <a:extLst>
              <a:ext uri="{FF2B5EF4-FFF2-40B4-BE49-F238E27FC236}">
                <a16:creationId xmlns:a16="http://schemas.microsoft.com/office/drawing/2014/main" id="{11F973FD-F4CF-4820-903F-44AE1DBBE7EC}"/>
              </a:ext>
            </a:extLst>
          </p:cNvPr>
          <p:cNvSpPr txBox="1"/>
          <p:nvPr/>
        </p:nvSpPr>
        <p:spPr>
          <a:xfrm>
            <a:off x="169481" y="5471167"/>
            <a:ext cx="1993392" cy="276999"/>
          </a:xfrm>
          <a:prstGeom prst="rect">
            <a:avLst/>
          </a:prstGeom>
          <a:noFill/>
        </p:spPr>
        <p:txBody>
          <a:bodyPr wrap="square" rtlCol="0">
            <a:spAutoFit/>
          </a:bodyPr>
          <a:lstStyle/>
          <a:p>
            <a:r>
              <a:rPr lang="en-US" sz="1200" dirty="0"/>
              <a:t>NH – non-Hispanic</a:t>
            </a:r>
          </a:p>
        </p:txBody>
      </p:sp>
    </p:spTree>
    <p:extLst>
      <p:ext uri="{BB962C8B-B14F-4D97-AF65-F5344CB8AC3E}">
        <p14:creationId xmlns:p14="http://schemas.microsoft.com/office/powerpoint/2010/main" val="2637971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F9D4018-51A6-43BF-B0A3-4A120543F708}"/>
              </a:ext>
            </a:extLst>
          </p:cNvPr>
          <p:cNvSpPr txBox="1">
            <a:spLocks/>
          </p:cNvSpPr>
          <p:nvPr/>
        </p:nvSpPr>
        <p:spPr>
          <a:xfrm>
            <a:off x="82296" y="533098"/>
            <a:ext cx="9628632" cy="548640"/>
          </a:xfrm>
          <a:prstGeom prst="rect">
            <a:avLst/>
          </a:prstGeom>
        </p:spPr>
        <p:txBody>
          <a:bodyPr anchor="t">
            <a:noAutofit/>
          </a:bodyPr>
          <a:lstStyle>
            <a:lvl1pPr algn="l" defTabSz="685800" rtl="0" eaLnBrk="1" latinLnBrk="0" hangingPunct="1">
              <a:lnSpc>
                <a:spcPct val="90000"/>
              </a:lnSpc>
              <a:spcBef>
                <a:spcPct val="0"/>
              </a:spcBef>
              <a:buNone/>
              <a:defRPr sz="3200" b="1" i="0" kern="1200" baseline="0">
                <a:solidFill>
                  <a:schemeClr val="tx2">
                    <a:lumMod val="75000"/>
                  </a:schemeClr>
                </a:solidFill>
                <a:latin typeface="Gotham Bold" charset="0"/>
                <a:ea typeface="Gotham Bold" charset="0"/>
                <a:cs typeface="Gotham Bold" charset="0"/>
              </a:defRPr>
            </a:lvl1pPr>
          </a:lstStyle>
          <a:p>
            <a:r>
              <a:rPr lang="en-US" dirty="0">
                <a:solidFill>
                  <a:srgbClr val="17375E"/>
                </a:solidFill>
                <a:latin typeface="+mn-lt"/>
              </a:rPr>
              <a:t>Fall-related hospitalization rates were highest among</a:t>
            </a:r>
          </a:p>
        </p:txBody>
      </p:sp>
      <p:pic>
        <p:nvPicPr>
          <p:cNvPr id="3" name="Picture 2">
            <a:extLst>
              <a:ext uri="{FF2B5EF4-FFF2-40B4-BE49-F238E27FC236}">
                <a16:creationId xmlns:a16="http://schemas.microsoft.com/office/drawing/2014/main" id="{2D0D746E-6ED2-4BE1-B225-518CD5A9DD71}"/>
              </a:ext>
            </a:extLst>
          </p:cNvPr>
          <p:cNvPicPr/>
          <p:nvPr/>
        </p:nvPicPr>
        <p:blipFill>
          <a:blip r:embed="rId2"/>
          <a:stretch>
            <a:fillRect/>
          </a:stretch>
        </p:blipFill>
        <p:spPr>
          <a:xfrm>
            <a:off x="201613" y="5695950"/>
            <a:ext cx="9020175" cy="209550"/>
          </a:xfrm>
          <a:prstGeom prst="rect">
            <a:avLst/>
          </a:prstGeom>
        </p:spPr>
      </p:pic>
      <p:pic>
        <p:nvPicPr>
          <p:cNvPr id="6" name="Picture 5">
            <a:extLst>
              <a:ext uri="{FF2B5EF4-FFF2-40B4-BE49-F238E27FC236}">
                <a16:creationId xmlns:a16="http://schemas.microsoft.com/office/drawing/2014/main" id="{E79ED595-3042-479B-9D71-04118EC3184D}"/>
              </a:ext>
            </a:extLst>
          </p:cNvPr>
          <p:cNvPicPr/>
          <p:nvPr/>
        </p:nvPicPr>
        <p:blipFill>
          <a:blip r:embed="rId3"/>
          <a:stretch>
            <a:fillRect/>
          </a:stretch>
        </p:blipFill>
        <p:spPr>
          <a:xfrm>
            <a:off x="194282" y="5965703"/>
            <a:ext cx="9591676" cy="590550"/>
          </a:xfrm>
          <a:prstGeom prst="rect">
            <a:avLst/>
          </a:prstGeom>
        </p:spPr>
      </p:pic>
      <p:pic>
        <p:nvPicPr>
          <p:cNvPr id="9" name="Picture 8">
            <a:extLst>
              <a:ext uri="{FF2B5EF4-FFF2-40B4-BE49-F238E27FC236}">
                <a16:creationId xmlns:a16="http://schemas.microsoft.com/office/drawing/2014/main" id="{20365789-4548-4128-A1CB-2107BC7DCE9E}"/>
              </a:ext>
            </a:extLst>
          </p:cNvPr>
          <p:cNvPicPr/>
          <p:nvPr/>
        </p:nvPicPr>
        <p:blipFill>
          <a:blip r:embed="rId4"/>
          <a:stretch>
            <a:fillRect/>
          </a:stretch>
        </p:blipFill>
        <p:spPr>
          <a:xfrm>
            <a:off x="2597150" y="5784850"/>
            <a:ext cx="895350" cy="457200"/>
          </a:xfrm>
          <a:prstGeom prst="rect">
            <a:avLst/>
          </a:prstGeom>
        </p:spPr>
      </p:pic>
      <p:pic>
        <p:nvPicPr>
          <p:cNvPr id="10" name="Picture 9">
            <a:extLst>
              <a:ext uri="{FF2B5EF4-FFF2-40B4-BE49-F238E27FC236}">
                <a16:creationId xmlns:a16="http://schemas.microsoft.com/office/drawing/2014/main" id="{5C6E293A-AA43-4B0E-974D-3D2EDBC5F0AE}"/>
              </a:ext>
            </a:extLst>
          </p:cNvPr>
          <p:cNvPicPr/>
          <p:nvPr/>
        </p:nvPicPr>
        <p:blipFill>
          <a:blip r:embed="rId5"/>
          <a:stretch>
            <a:fillRect/>
          </a:stretch>
        </p:blipFill>
        <p:spPr>
          <a:xfrm>
            <a:off x="1538004" y="952500"/>
            <a:ext cx="9020175" cy="533400"/>
          </a:xfrm>
          <a:prstGeom prst="rect">
            <a:avLst/>
          </a:prstGeom>
        </p:spPr>
      </p:pic>
      <p:graphicFrame>
        <p:nvGraphicFramePr>
          <p:cNvPr id="17" name="Chart 16">
            <a:extLst>
              <a:ext uri="{FF2B5EF4-FFF2-40B4-BE49-F238E27FC236}">
                <a16:creationId xmlns:a16="http://schemas.microsoft.com/office/drawing/2014/main" id="{2D8C7163-CA03-4FBD-BB2D-B1FF83F714AC}"/>
              </a:ext>
            </a:extLst>
          </p:cNvPr>
          <p:cNvGraphicFramePr>
            <a:graphicFrameLocks/>
          </p:cNvGraphicFramePr>
          <p:nvPr>
            <p:extLst>
              <p:ext uri="{D42A27DB-BD31-4B8C-83A1-F6EECF244321}">
                <p14:modId xmlns:p14="http://schemas.microsoft.com/office/powerpoint/2010/main" val="2788063069"/>
              </p:ext>
            </p:extLst>
          </p:nvPr>
        </p:nvGraphicFramePr>
        <p:xfrm>
          <a:off x="373101" y="1482852"/>
          <a:ext cx="8397798" cy="4194324"/>
        </p:xfrm>
        <a:graphic>
          <a:graphicData uri="http://schemas.openxmlformats.org/drawingml/2006/chart">
            <c:chart xmlns:c="http://schemas.openxmlformats.org/drawingml/2006/chart" xmlns:r="http://schemas.openxmlformats.org/officeDocument/2006/relationships" r:id="rId6"/>
          </a:graphicData>
        </a:graphic>
      </p:graphicFrame>
      <p:sp>
        <p:nvSpPr>
          <p:cNvPr id="19" name="TextBox 18">
            <a:extLst>
              <a:ext uri="{FF2B5EF4-FFF2-40B4-BE49-F238E27FC236}">
                <a16:creationId xmlns:a16="http://schemas.microsoft.com/office/drawing/2014/main" id="{126A138D-6D6F-43D2-BD4F-12958301FEAB}"/>
              </a:ext>
            </a:extLst>
          </p:cNvPr>
          <p:cNvSpPr txBox="1"/>
          <p:nvPr/>
        </p:nvSpPr>
        <p:spPr>
          <a:xfrm>
            <a:off x="3263641" y="5940856"/>
            <a:ext cx="4441126" cy="276999"/>
          </a:xfrm>
          <a:prstGeom prst="rect">
            <a:avLst/>
          </a:prstGeom>
          <a:noFill/>
        </p:spPr>
        <p:txBody>
          <a:bodyPr wrap="square" rtlCol="0">
            <a:spAutoFit/>
          </a:bodyPr>
          <a:lstStyle/>
          <a:p>
            <a:r>
              <a:rPr lang="en-US" sz="1200" dirty="0"/>
              <a:t>; NH – non-Hispanic; Rate not calculated for Other, NH</a:t>
            </a:r>
          </a:p>
        </p:txBody>
      </p:sp>
    </p:spTree>
    <p:extLst>
      <p:ext uri="{BB962C8B-B14F-4D97-AF65-F5344CB8AC3E}">
        <p14:creationId xmlns:p14="http://schemas.microsoft.com/office/powerpoint/2010/main" val="1714526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17CF8-B84C-4FC5-A990-5141C123FF70}"/>
              </a:ext>
            </a:extLst>
          </p:cNvPr>
          <p:cNvSpPr>
            <a:spLocks noGrp="1"/>
          </p:cNvSpPr>
          <p:nvPr>
            <p:ph type="title"/>
          </p:nvPr>
        </p:nvSpPr>
        <p:spPr>
          <a:xfrm>
            <a:off x="3173076" y="2467514"/>
            <a:ext cx="5815476" cy="548640"/>
          </a:xfrm>
        </p:spPr>
        <p:txBody>
          <a:bodyPr/>
          <a:lstStyle/>
          <a:p>
            <a:r>
              <a:rPr lang="en-US" sz="4800" dirty="0">
                <a:solidFill>
                  <a:srgbClr val="52849C"/>
                </a:solidFill>
                <a:latin typeface="+mn-lt"/>
              </a:rPr>
              <a:t>Unintentional Fall </a:t>
            </a:r>
            <a:br>
              <a:rPr lang="en-US" sz="4800" dirty="0">
                <a:solidFill>
                  <a:srgbClr val="52849C"/>
                </a:solidFill>
                <a:latin typeface="+mn-lt"/>
              </a:rPr>
            </a:br>
            <a:r>
              <a:rPr lang="en-US" sz="4800" dirty="0">
                <a:solidFill>
                  <a:srgbClr val="52849C"/>
                </a:solidFill>
                <a:latin typeface="+mn-lt"/>
              </a:rPr>
              <a:t>Emergency Department Visits</a:t>
            </a:r>
          </a:p>
        </p:txBody>
      </p:sp>
      <p:pic>
        <p:nvPicPr>
          <p:cNvPr id="6" name="Graphic 5" descr="Hospital">
            <a:extLst>
              <a:ext uri="{FF2B5EF4-FFF2-40B4-BE49-F238E27FC236}">
                <a16:creationId xmlns:a16="http://schemas.microsoft.com/office/drawing/2014/main" id="{B1546783-D3BE-4528-AB36-81A6F08581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8748" y="2184050"/>
            <a:ext cx="2624328" cy="2624328"/>
          </a:xfrm>
          <a:prstGeom prst="rect">
            <a:avLst/>
          </a:prstGeom>
        </p:spPr>
      </p:pic>
    </p:spTree>
    <p:extLst>
      <p:ext uri="{BB962C8B-B14F-4D97-AF65-F5344CB8AC3E}">
        <p14:creationId xmlns:p14="http://schemas.microsoft.com/office/powerpoint/2010/main" val="221484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D864B8-0C69-4BF3-B120-811BD06B19E6}"/>
              </a:ext>
            </a:extLst>
          </p:cNvPr>
          <p:cNvPicPr/>
          <p:nvPr/>
        </p:nvPicPr>
        <p:blipFill>
          <a:blip r:embed="rId2"/>
          <a:stretch>
            <a:fillRect/>
          </a:stretch>
        </p:blipFill>
        <p:spPr>
          <a:xfrm>
            <a:off x="201613" y="5894749"/>
            <a:ext cx="5924550" cy="590550"/>
          </a:xfrm>
          <a:prstGeom prst="rect">
            <a:avLst/>
          </a:prstGeom>
        </p:spPr>
      </p:pic>
      <p:sp>
        <p:nvSpPr>
          <p:cNvPr id="2" name="Title 1">
            <a:extLst>
              <a:ext uri="{FF2B5EF4-FFF2-40B4-BE49-F238E27FC236}">
                <a16:creationId xmlns:a16="http://schemas.microsoft.com/office/drawing/2014/main" id="{22FA9AC8-FBC6-419F-B202-2A965028FCE8}"/>
              </a:ext>
            </a:extLst>
          </p:cNvPr>
          <p:cNvSpPr>
            <a:spLocks noGrp="1"/>
          </p:cNvSpPr>
          <p:nvPr>
            <p:ph type="title"/>
          </p:nvPr>
        </p:nvSpPr>
        <p:spPr>
          <a:xfrm>
            <a:off x="338329" y="624054"/>
            <a:ext cx="8449056" cy="548640"/>
          </a:xfrm>
        </p:spPr>
        <p:txBody>
          <a:bodyPr/>
          <a:lstStyle/>
          <a:p>
            <a:r>
              <a:rPr lang="en-US" dirty="0">
                <a:latin typeface="+mn-lt"/>
              </a:rPr>
              <a:t>Unintentional fall-related ED visits increased by         over the last four years</a:t>
            </a:r>
          </a:p>
        </p:txBody>
      </p:sp>
      <p:pic>
        <p:nvPicPr>
          <p:cNvPr id="5" name="Picture 4">
            <a:extLst>
              <a:ext uri="{FF2B5EF4-FFF2-40B4-BE49-F238E27FC236}">
                <a16:creationId xmlns:a16="http://schemas.microsoft.com/office/drawing/2014/main" id="{39DA73CB-D61C-4A43-97AF-C62F7C8D6B1C}"/>
              </a:ext>
            </a:extLst>
          </p:cNvPr>
          <p:cNvPicPr/>
          <p:nvPr/>
        </p:nvPicPr>
        <p:blipFill>
          <a:blip r:embed="rId3"/>
          <a:stretch>
            <a:fillRect/>
          </a:stretch>
        </p:blipFill>
        <p:spPr>
          <a:xfrm>
            <a:off x="2359343" y="1000501"/>
            <a:ext cx="2047875" cy="581025"/>
          </a:xfrm>
          <a:prstGeom prst="rect">
            <a:avLst/>
          </a:prstGeom>
        </p:spPr>
      </p:pic>
      <p:pic>
        <p:nvPicPr>
          <p:cNvPr id="7" name="Picture 6">
            <a:extLst>
              <a:ext uri="{FF2B5EF4-FFF2-40B4-BE49-F238E27FC236}">
                <a16:creationId xmlns:a16="http://schemas.microsoft.com/office/drawing/2014/main" id="{A93C8C42-A85D-4A49-9D8B-40D0273CA9E6}"/>
              </a:ext>
            </a:extLst>
          </p:cNvPr>
          <p:cNvPicPr/>
          <p:nvPr/>
        </p:nvPicPr>
        <p:blipFill>
          <a:blip r:embed="rId4"/>
          <a:stretch>
            <a:fillRect/>
          </a:stretch>
        </p:blipFill>
        <p:spPr>
          <a:xfrm>
            <a:off x="633413" y="1617663"/>
            <a:ext cx="8021637" cy="4102100"/>
          </a:xfrm>
          <a:prstGeom prst="rect">
            <a:avLst/>
          </a:prstGeom>
        </p:spPr>
      </p:pic>
      <p:pic>
        <p:nvPicPr>
          <p:cNvPr id="10" name="Picture 9">
            <a:extLst>
              <a:ext uri="{FF2B5EF4-FFF2-40B4-BE49-F238E27FC236}">
                <a16:creationId xmlns:a16="http://schemas.microsoft.com/office/drawing/2014/main" id="{D18D4FA2-ED44-4545-92EB-FA4386EA315A}"/>
              </a:ext>
            </a:extLst>
          </p:cNvPr>
          <p:cNvPicPr/>
          <p:nvPr/>
        </p:nvPicPr>
        <p:blipFill>
          <a:blip r:embed="rId5"/>
          <a:stretch>
            <a:fillRect/>
          </a:stretch>
        </p:blipFill>
        <p:spPr>
          <a:xfrm>
            <a:off x="2597150" y="5705475"/>
            <a:ext cx="895350" cy="457200"/>
          </a:xfrm>
          <a:prstGeom prst="rect">
            <a:avLst/>
          </a:prstGeom>
        </p:spPr>
      </p:pic>
    </p:spTree>
    <p:extLst>
      <p:ext uri="{BB962C8B-B14F-4D97-AF65-F5344CB8AC3E}">
        <p14:creationId xmlns:p14="http://schemas.microsoft.com/office/powerpoint/2010/main" val="24380928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8A4BB9-B820-4081-A88F-6DE4909D4E00}"/>
              </a:ext>
            </a:extLst>
          </p:cNvPr>
          <p:cNvSpPr/>
          <p:nvPr/>
        </p:nvSpPr>
        <p:spPr>
          <a:xfrm>
            <a:off x="7013448" y="1536065"/>
            <a:ext cx="1812415" cy="4297680"/>
          </a:xfrm>
          <a:prstGeom prst="rect">
            <a:avLst/>
          </a:prstGeom>
          <a:solidFill>
            <a:srgbClr val="D9D9D9">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310166F-5DBB-488F-83CC-165A7C39C7C4}"/>
              </a:ext>
            </a:extLst>
          </p:cNvPr>
          <p:cNvPicPr/>
          <p:nvPr/>
        </p:nvPicPr>
        <p:blipFill>
          <a:blip r:embed="rId2"/>
          <a:stretch>
            <a:fillRect/>
          </a:stretch>
        </p:blipFill>
        <p:spPr>
          <a:xfrm>
            <a:off x="263525" y="1404938"/>
            <a:ext cx="8591550" cy="4483100"/>
          </a:xfrm>
          <a:prstGeom prst="rect">
            <a:avLst/>
          </a:prstGeom>
        </p:spPr>
      </p:pic>
      <p:sp>
        <p:nvSpPr>
          <p:cNvPr id="2" name="Title 1">
            <a:extLst>
              <a:ext uri="{FF2B5EF4-FFF2-40B4-BE49-F238E27FC236}">
                <a16:creationId xmlns:a16="http://schemas.microsoft.com/office/drawing/2014/main" id="{EF657FF0-349C-469B-AC4A-C8FA0252EAD9}"/>
              </a:ext>
            </a:extLst>
          </p:cNvPr>
          <p:cNvSpPr>
            <a:spLocks noGrp="1"/>
          </p:cNvSpPr>
          <p:nvPr>
            <p:ph type="title"/>
          </p:nvPr>
        </p:nvSpPr>
        <p:spPr>
          <a:xfrm>
            <a:off x="267821" y="500932"/>
            <a:ext cx="8608358" cy="548640"/>
          </a:xfrm>
        </p:spPr>
        <p:txBody>
          <a:bodyPr/>
          <a:lstStyle/>
          <a:p>
            <a:r>
              <a:rPr lang="en-US" dirty="0">
                <a:latin typeface="+mn-lt"/>
              </a:rPr>
              <a:t>         of fall-related ED visits occurred among adults 65 and older</a:t>
            </a:r>
          </a:p>
        </p:txBody>
      </p:sp>
      <p:pic>
        <p:nvPicPr>
          <p:cNvPr id="5" name="Picture 4">
            <a:extLst>
              <a:ext uri="{FF2B5EF4-FFF2-40B4-BE49-F238E27FC236}">
                <a16:creationId xmlns:a16="http://schemas.microsoft.com/office/drawing/2014/main" id="{0345C367-7225-4CFE-8A68-4E35D0C0F97A}"/>
              </a:ext>
            </a:extLst>
          </p:cNvPr>
          <p:cNvPicPr/>
          <p:nvPr/>
        </p:nvPicPr>
        <p:blipFill>
          <a:blip r:embed="rId3"/>
          <a:stretch>
            <a:fillRect/>
          </a:stretch>
        </p:blipFill>
        <p:spPr>
          <a:xfrm>
            <a:off x="201613" y="5906472"/>
            <a:ext cx="5924550" cy="590550"/>
          </a:xfrm>
          <a:prstGeom prst="rect">
            <a:avLst/>
          </a:prstGeom>
        </p:spPr>
      </p:pic>
      <p:pic>
        <p:nvPicPr>
          <p:cNvPr id="9" name="Picture 8">
            <a:extLst>
              <a:ext uri="{FF2B5EF4-FFF2-40B4-BE49-F238E27FC236}">
                <a16:creationId xmlns:a16="http://schemas.microsoft.com/office/drawing/2014/main" id="{55DE8C03-D673-410B-B947-1FF3A6901C0C}"/>
              </a:ext>
            </a:extLst>
          </p:cNvPr>
          <p:cNvPicPr/>
          <p:nvPr/>
        </p:nvPicPr>
        <p:blipFill>
          <a:blip r:embed="rId4"/>
          <a:stretch>
            <a:fillRect/>
          </a:stretch>
        </p:blipFill>
        <p:spPr>
          <a:xfrm>
            <a:off x="2597150" y="5705475"/>
            <a:ext cx="895350" cy="457200"/>
          </a:xfrm>
          <a:prstGeom prst="rect">
            <a:avLst/>
          </a:prstGeom>
        </p:spPr>
      </p:pic>
      <p:pic>
        <p:nvPicPr>
          <p:cNvPr id="10" name="Picture 9">
            <a:extLst>
              <a:ext uri="{FF2B5EF4-FFF2-40B4-BE49-F238E27FC236}">
                <a16:creationId xmlns:a16="http://schemas.microsoft.com/office/drawing/2014/main" id="{C7B611C4-C800-4D6E-9618-722E3CE2334B}"/>
              </a:ext>
            </a:extLst>
          </p:cNvPr>
          <p:cNvPicPr/>
          <p:nvPr/>
        </p:nvPicPr>
        <p:blipFill>
          <a:blip r:embed="rId5"/>
          <a:stretch>
            <a:fillRect/>
          </a:stretch>
        </p:blipFill>
        <p:spPr>
          <a:xfrm>
            <a:off x="304396" y="449656"/>
            <a:ext cx="1095375" cy="581025"/>
          </a:xfrm>
          <a:prstGeom prst="rect">
            <a:avLst/>
          </a:prstGeom>
        </p:spPr>
      </p:pic>
      <p:pic>
        <p:nvPicPr>
          <p:cNvPr id="11" name="Picture 10">
            <a:extLst>
              <a:ext uri="{FF2B5EF4-FFF2-40B4-BE49-F238E27FC236}">
                <a16:creationId xmlns:a16="http://schemas.microsoft.com/office/drawing/2014/main" id="{F0E599DF-D3D0-4899-AA79-9FCDEA2D3851}"/>
              </a:ext>
            </a:extLst>
          </p:cNvPr>
          <p:cNvPicPr/>
          <p:nvPr/>
        </p:nvPicPr>
        <p:blipFill>
          <a:blip r:embed="rId6"/>
          <a:stretch>
            <a:fillRect/>
          </a:stretch>
        </p:blipFill>
        <p:spPr>
          <a:xfrm>
            <a:off x="201613" y="5697538"/>
            <a:ext cx="3667125" cy="209550"/>
          </a:xfrm>
          <a:prstGeom prst="rect">
            <a:avLst/>
          </a:prstGeom>
        </p:spPr>
      </p:pic>
    </p:spTree>
    <p:extLst>
      <p:ext uri="{BB962C8B-B14F-4D97-AF65-F5344CB8AC3E}">
        <p14:creationId xmlns:p14="http://schemas.microsoft.com/office/powerpoint/2010/main" val="42454054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57FF0-349C-469B-AC4A-C8FA0252EAD9}"/>
              </a:ext>
            </a:extLst>
          </p:cNvPr>
          <p:cNvSpPr>
            <a:spLocks noGrp="1"/>
          </p:cNvSpPr>
          <p:nvPr>
            <p:ph type="title"/>
          </p:nvPr>
        </p:nvSpPr>
        <p:spPr>
          <a:xfrm>
            <a:off x="267821" y="500932"/>
            <a:ext cx="8513668" cy="548640"/>
          </a:xfrm>
        </p:spPr>
        <p:txBody>
          <a:bodyPr/>
          <a:lstStyle/>
          <a:p>
            <a:r>
              <a:rPr lang="en-US" dirty="0">
                <a:latin typeface="+mn-lt"/>
              </a:rPr>
              <a:t>Adults 75 and older have the highest rates of fall-related ED Visits</a:t>
            </a:r>
          </a:p>
        </p:txBody>
      </p:sp>
      <p:pic>
        <p:nvPicPr>
          <p:cNvPr id="3" name="Picture 2">
            <a:extLst>
              <a:ext uri="{FF2B5EF4-FFF2-40B4-BE49-F238E27FC236}">
                <a16:creationId xmlns:a16="http://schemas.microsoft.com/office/drawing/2014/main" id="{161AA582-1A3C-403D-97D5-666148DE75E8}"/>
              </a:ext>
            </a:extLst>
          </p:cNvPr>
          <p:cNvPicPr/>
          <p:nvPr/>
        </p:nvPicPr>
        <p:blipFill>
          <a:blip r:embed="rId2"/>
          <a:stretch>
            <a:fillRect/>
          </a:stretch>
        </p:blipFill>
        <p:spPr>
          <a:xfrm>
            <a:off x="201613" y="5696922"/>
            <a:ext cx="3667125" cy="209550"/>
          </a:xfrm>
          <a:prstGeom prst="rect">
            <a:avLst/>
          </a:prstGeom>
        </p:spPr>
      </p:pic>
      <p:pic>
        <p:nvPicPr>
          <p:cNvPr id="8" name="Picture 7">
            <a:extLst>
              <a:ext uri="{FF2B5EF4-FFF2-40B4-BE49-F238E27FC236}">
                <a16:creationId xmlns:a16="http://schemas.microsoft.com/office/drawing/2014/main" id="{9E52948B-9669-4DDA-A4F0-A3D198FCBA8D}"/>
              </a:ext>
            </a:extLst>
          </p:cNvPr>
          <p:cNvPicPr/>
          <p:nvPr/>
        </p:nvPicPr>
        <p:blipFill>
          <a:blip r:embed="rId3"/>
          <a:stretch>
            <a:fillRect/>
          </a:stretch>
        </p:blipFill>
        <p:spPr>
          <a:xfrm>
            <a:off x="201613" y="5906472"/>
            <a:ext cx="5924550" cy="590550"/>
          </a:xfrm>
          <a:prstGeom prst="rect">
            <a:avLst/>
          </a:prstGeom>
        </p:spPr>
      </p:pic>
      <p:pic>
        <p:nvPicPr>
          <p:cNvPr id="9" name="Picture 8">
            <a:extLst>
              <a:ext uri="{FF2B5EF4-FFF2-40B4-BE49-F238E27FC236}">
                <a16:creationId xmlns:a16="http://schemas.microsoft.com/office/drawing/2014/main" id="{E0D354D5-FC31-4BF0-9D68-D50DD7758084}"/>
              </a:ext>
            </a:extLst>
          </p:cNvPr>
          <p:cNvPicPr/>
          <p:nvPr/>
        </p:nvPicPr>
        <p:blipFill>
          <a:blip r:embed="rId4"/>
          <a:stretch>
            <a:fillRect/>
          </a:stretch>
        </p:blipFill>
        <p:spPr>
          <a:xfrm>
            <a:off x="2597150" y="5705475"/>
            <a:ext cx="895350" cy="457200"/>
          </a:xfrm>
          <a:prstGeom prst="rect">
            <a:avLst/>
          </a:prstGeom>
        </p:spPr>
      </p:pic>
      <p:pic>
        <p:nvPicPr>
          <p:cNvPr id="10" name="Picture 9">
            <a:extLst>
              <a:ext uri="{FF2B5EF4-FFF2-40B4-BE49-F238E27FC236}">
                <a16:creationId xmlns:a16="http://schemas.microsoft.com/office/drawing/2014/main" id="{CFDAF551-D940-4DF7-92BC-AB3C19918F45}"/>
              </a:ext>
            </a:extLst>
          </p:cNvPr>
          <p:cNvPicPr/>
          <p:nvPr/>
        </p:nvPicPr>
        <p:blipFill>
          <a:blip r:embed="rId5"/>
          <a:stretch>
            <a:fillRect/>
          </a:stretch>
        </p:blipFill>
        <p:spPr>
          <a:xfrm>
            <a:off x="315166" y="1463040"/>
            <a:ext cx="8513668" cy="4233882"/>
          </a:xfrm>
          <a:prstGeom prst="rect">
            <a:avLst/>
          </a:prstGeom>
        </p:spPr>
      </p:pic>
    </p:spTree>
    <p:extLst>
      <p:ext uri="{BB962C8B-B14F-4D97-AF65-F5344CB8AC3E}">
        <p14:creationId xmlns:p14="http://schemas.microsoft.com/office/powerpoint/2010/main" val="2689243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8B3-8C71-4348-8F73-B8B843970821}"/>
              </a:ext>
            </a:extLst>
          </p:cNvPr>
          <p:cNvSpPr>
            <a:spLocks noGrp="1"/>
          </p:cNvSpPr>
          <p:nvPr>
            <p:ph type="title"/>
          </p:nvPr>
        </p:nvSpPr>
        <p:spPr>
          <a:xfrm>
            <a:off x="471488" y="471604"/>
            <a:ext cx="8544496" cy="548640"/>
          </a:xfrm>
        </p:spPr>
        <p:txBody>
          <a:bodyPr/>
          <a:lstStyle/>
          <a:p>
            <a:r>
              <a:rPr lang="en-US" dirty="0">
                <a:solidFill>
                  <a:srgbClr val="17375E"/>
                </a:solidFill>
                <a:latin typeface="+mn-lt"/>
              </a:rPr>
              <a:t>Most fall-related </a:t>
            </a:r>
            <a:r>
              <a:rPr lang="en-US" dirty="0">
                <a:solidFill>
                  <a:srgbClr val="17375E"/>
                </a:solidFill>
                <a:latin typeface="Arial "/>
              </a:rPr>
              <a:t>ED visits</a:t>
            </a:r>
            <a:r>
              <a:rPr lang="en-US" dirty="0">
                <a:solidFill>
                  <a:srgbClr val="17375E"/>
                </a:solidFill>
                <a:latin typeface="+mn-lt"/>
              </a:rPr>
              <a:t> occurred among</a:t>
            </a:r>
          </a:p>
        </p:txBody>
      </p:sp>
      <p:pic>
        <p:nvPicPr>
          <p:cNvPr id="8" name="Picture 7">
            <a:extLst>
              <a:ext uri="{FF2B5EF4-FFF2-40B4-BE49-F238E27FC236}">
                <a16:creationId xmlns:a16="http://schemas.microsoft.com/office/drawing/2014/main" id="{65904A24-C25E-4939-9772-768802FC07D9}"/>
              </a:ext>
            </a:extLst>
          </p:cNvPr>
          <p:cNvPicPr/>
          <p:nvPr/>
        </p:nvPicPr>
        <p:blipFill>
          <a:blip r:embed="rId3"/>
          <a:stretch>
            <a:fillRect/>
          </a:stretch>
        </p:blipFill>
        <p:spPr>
          <a:xfrm>
            <a:off x="201613" y="5695950"/>
            <a:ext cx="9020175" cy="209550"/>
          </a:xfrm>
          <a:prstGeom prst="rect">
            <a:avLst/>
          </a:prstGeom>
        </p:spPr>
      </p:pic>
      <p:pic>
        <p:nvPicPr>
          <p:cNvPr id="10" name="Picture 9">
            <a:extLst>
              <a:ext uri="{FF2B5EF4-FFF2-40B4-BE49-F238E27FC236}">
                <a16:creationId xmlns:a16="http://schemas.microsoft.com/office/drawing/2014/main" id="{B7B19BAF-8CB0-41A4-9EC3-2FE61786C5E8}"/>
              </a:ext>
            </a:extLst>
          </p:cNvPr>
          <p:cNvPicPr/>
          <p:nvPr/>
        </p:nvPicPr>
        <p:blipFill>
          <a:blip r:embed="rId4"/>
          <a:stretch>
            <a:fillRect/>
          </a:stretch>
        </p:blipFill>
        <p:spPr>
          <a:xfrm>
            <a:off x="201613" y="5906472"/>
            <a:ext cx="5924550" cy="590550"/>
          </a:xfrm>
          <a:prstGeom prst="rect">
            <a:avLst/>
          </a:prstGeom>
        </p:spPr>
      </p:pic>
      <p:pic>
        <p:nvPicPr>
          <p:cNvPr id="11" name="Picture 10">
            <a:extLst>
              <a:ext uri="{FF2B5EF4-FFF2-40B4-BE49-F238E27FC236}">
                <a16:creationId xmlns:a16="http://schemas.microsoft.com/office/drawing/2014/main" id="{D7620596-928C-44EF-8B9F-7CF028F7E456}"/>
              </a:ext>
            </a:extLst>
          </p:cNvPr>
          <p:cNvPicPr/>
          <p:nvPr/>
        </p:nvPicPr>
        <p:blipFill>
          <a:blip r:embed="rId5"/>
          <a:stretch>
            <a:fillRect/>
          </a:stretch>
        </p:blipFill>
        <p:spPr>
          <a:xfrm>
            <a:off x="2597150" y="5705475"/>
            <a:ext cx="895350" cy="457200"/>
          </a:xfrm>
          <a:prstGeom prst="rect">
            <a:avLst/>
          </a:prstGeom>
        </p:spPr>
      </p:pic>
      <p:sp>
        <p:nvSpPr>
          <p:cNvPr id="5" name="TextBox 4">
            <a:extLst>
              <a:ext uri="{FF2B5EF4-FFF2-40B4-BE49-F238E27FC236}">
                <a16:creationId xmlns:a16="http://schemas.microsoft.com/office/drawing/2014/main" id="{4017126A-E483-4EDB-832F-015D21FF67C8}"/>
              </a:ext>
            </a:extLst>
          </p:cNvPr>
          <p:cNvSpPr txBox="1"/>
          <p:nvPr/>
        </p:nvSpPr>
        <p:spPr>
          <a:xfrm>
            <a:off x="151193" y="5471167"/>
            <a:ext cx="1993392" cy="276999"/>
          </a:xfrm>
          <a:prstGeom prst="rect">
            <a:avLst/>
          </a:prstGeom>
          <a:noFill/>
        </p:spPr>
        <p:txBody>
          <a:bodyPr wrap="square" rtlCol="0">
            <a:spAutoFit/>
          </a:bodyPr>
          <a:lstStyle/>
          <a:p>
            <a:r>
              <a:rPr lang="en-US" sz="1200" dirty="0"/>
              <a:t>NH – non-Hispanic</a:t>
            </a:r>
          </a:p>
        </p:txBody>
      </p:sp>
      <p:pic>
        <p:nvPicPr>
          <p:cNvPr id="12" name="Picture 11">
            <a:extLst>
              <a:ext uri="{FF2B5EF4-FFF2-40B4-BE49-F238E27FC236}">
                <a16:creationId xmlns:a16="http://schemas.microsoft.com/office/drawing/2014/main" id="{09A31115-F52F-4A3A-90FD-7AD4D763681A}"/>
              </a:ext>
            </a:extLst>
          </p:cNvPr>
          <p:cNvPicPr/>
          <p:nvPr/>
        </p:nvPicPr>
        <p:blipFill>
          <a:blip r:embed="rId6"/>
          <a:stretch>
            <a:fillRect/>
          </a:stretch>
        </p:blipFill>
        <p:spPr>
          <a:xfrm>
            <a:off x="588963" y="1495425"/>
            <a:ext cx="8245475" cy="4152900"/>
          </a:xfrm>
          <a:prstGeom prst="rect">
            <a:avLst/>
          </a:prstGeom>
        </p:spPr>
      </p:pic>
      <p:pic>
        <p:nvPicPr>
          <p:cNvPr id="13" name="Picture 12">
            <a:extLst>
              <a:ext uri="{FF2B5EF4-FFF2-40B4-BE49-F238E27FC236}">
                <a16:creationId xmlns:a16="http://schemas.microsoft.com/office/drawing/2014/main" id="{58DDCD0C-9A22-4F60-82F4-B8A7C2B7E7CE}"/>
              </a:ext>
            </a:extLst>
          </p:cNvPr>
          <p:cNvPicPr/>
          <p:nvPr/>
        </p:nvPicPr>
        <p:blipFill>
          <a:blip r:embed="rId7"/>
          <a:stretch>
            <a:fillRect/>
          </a:stretch>
        </p:blipFill>
        <p:spPr>
          <a:xfrm>
            <a:off x="508000" y="862013"/>
            <a:ext cx="7800975" cy="533400"/>
          </a:xfrm>
          <a:prstGeom prst="rect">
            <a:avLst/>
          </a:prstGeom>
        </p:spPr>
      </p:pic>
    </p:spTree>
    <p:extLst>
      <p:ext uri="{BB962C8B-B14F-4D97-AF65-F5344CB8AC3E}">
        <p14:creationId xmlns:p14="http://schemas.microsoft.com/office/powerpoint/2010/main" val="2430316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F9D4018-51A6-43BF-B0A3-4A120543F708}"/>
              </a:ext>
            </a:extLst>
          </p:cNvPr>
          <p:cNvSpPr txBox="1">
            <a:spLocks/>
          </p:cNvSpPr>
          <p:nvPr/>
        </p:nvSpPr>
        <p:spPr>
          <a:xfrm>
            <a:off x="325578" y="533098"/>
            <a:ext cx="8571534" cy="548640"/>
          </a:xfrm>
          <a:prstGeom prst="rect">
            <a:avLst/>
          </a:prstGeom>
        </p:spPr>
        <p:txBody>
          <a:bodyPr anchor="t">
            <a:noAutofit/>
          </a:bodyPr>
          <a:lstStyle>
            <a:lvl1pPr algn="l" defTabSz="685800" rtl="0" eaLnBrk="1" latinLnBrk="0" hangingPunct="1">
              <a:lnSpc>
                <a:spcPct val="90000"/>
              </a:lnSpc>
              <a:spcBef>
                <a:spcPct val="0"/>
              </a:spcBef>
              <a:buNone/>
              <a:defRPr sz="3200" b="1" i="0" kern="1200" baseline="0">
                <a:solidFill>
                  <a:schemeClr val="tx2">
                    <a:lumMod val="75000"/>
                  </a:schemeClr>
                </a:solidFill>
                <a:latin typeface="Gotham Bold" charset="0"/>
                <a:ea typeface="Gotham Bold" charset="0"/>
                <a:cs typeface="Gotham Bold" charset="0"/>
              </a:defRPr>
            </a:lvl1pPr>
          </a:lstStyle>
          <a:p>
            <a:r>
              <a:rPr lang="en-US" dirty="0">
                <a:solidFill>
                  <a:srgbClr val="17375E"/>
                </a:solidFill>
                <a:latin typeface="+mn-lt"/>
              </a:rPr>
              <a:t>Rates of fall-related ED visits were highest among</a:t>
            </a:r>
          </a:p>
        </p:txBody>
      </p:sp>
      <p:pic>
        <p:nvPicPr>
          <p:cNvPr id="4" name="Picture 3">
            <a:extLst>
              <a:ext uri="{FF2B5EF4-FFF2-40B4-BE49-F238E27FC236}">
                <a16:creationId xmlns:a16="http://schemas.microsoft.com/office/drawing/2014/main" id="{2237A926-755C-478E-883E-876D3E9AF535}"/>
              </a:ext>
            </a:extLst>
          </p:cNvPr>
          <p:cNvPicPr/>
          <p:nvPr/>
        </p:nvPicPr>
        <p:blipFill>
          <a:blip r:embed="rId2"/>
          <a:stretch>
            <a:fillRect/>
          </a:stretch>
        </p:blipFill>
        <p:spPr>
          <a:xfrm>
            <a:off x="201613" y="5695950"/>
            <a:ext cx="9020175" cy="209550"/>
          </a:xfrm>
          <a:prstGeom prst="rect">
            <a:avLst/>
          </a:prstGeom>
        </p:spPr>
      </p:pic>
      <p:pic>
        <p:nvPicPr>
          <p:cNvPr id="5" name="Picture 4">
            <a:extLst>
              <a:ext uri="{FF2B5EF4-FFF2-40B4-BE49-F238E27FC236}">
                <a16:creationId xmlns:a16="http://schemas.microsoft.com/office/drawing/2014/main" id="{D7FC6D8A-8BDB-43A3-9D1D-E7B1845BE29D}"/>
              </a:ext>
            </a:extLst>
          </p:cNvPr>
          <p:cNvPicPr/>
          <p:nvPr/>
        </p:nvPicPr>
        <p:blipFill>
          <a:blip r:embed="rId3"/>
          <a:stretch>
            <a:fillRect/>
          </a:stretch>
        </p:blipFill>
        <p:spPr>
          <a:xfrm>
            <a:off x="201613" y="5906472"/>
            <a:ext cx="5924550" cy="590550"/>
          </a:xfrm>
          <a:prstGeom prst="rect">
            <a:avLst/>
          </a:prstGeom>
        </p:spPr>
      </p:pic>
      <p:pic>
        <p:nvPicPr>
          <p:cNvPr id="7" name="Picture 6">
            <a:extLst>
              <a:ext uri="{FF2B5EF4-FFF2-40B4-BE49-F238E27FC236}">
                <a16:creationId xmlns:a16="http://schemas.microsoft.com/office/drawing/2014/main" id="{7FB061C8-04D5-4B72-98E9-BEDF4776FB7E}"/>
              </a:ext>
            </a:extLst>
          </p:cNvPr>
          <p:cNvPicPr/>
          <p:nvPr/>
        </p:nvPicPr>
        <p:blipFill>
          <a:blip r:embed="rId4"/>
          <a:stretch>
            <a:fillRect/>
          </a:stretch>
        </p:blipFill>
        <p:spPr>
          <a:xfrm>
            <a:off x="2597150" y="5705475"/>
            <a:ext cx="895350" cy="457200"/>
          </a:xfrm>
          <a:prstGeom prst="rect">
            <a:avLst/>
          </a:prstGeom>
        </p:spPr>
      </p:pic>
      <p:graphicFrame>
        <p:nvGraphicFramePr>
          <p:cNvPr id="10" name="Object 9">
            <a:extLst>
              <a:ext uri="{FF2B5EF4-FFF2-40B4-BE49-F238E27FC236}">
                <a16:creationId xmlns:a16="http://schemas.microsoft.com/office/drawing/2014/main" id="{D5D6B19F-555E-4286-9DEC-B793528F158A}"/>
              </a:ext>
            </a:extLst>
          </p:cNvPr>
          <p:cNvGraphicFramePr>
            <a:graphicFrameLocks noChangeAspect="1"/>
          </p:cNvGraphicFramePr>
          <p:nvPr>
            <p:extLst>
              <p:ext uri="{D42A27DB-BD31-4B8C-83A1-F6EECF244321}">
                <p14:modId xmlns:p14="http://schemas.microsoft.com/office/powerpoint/2010/main" val="2326823591"/>
              </p:ext>
            </p:extLst>
          </p:nvPr>
        </p:nvGraphicFramePr>
        <p:xfrm>
          <a:off x="1823657" y="966931"/>
          <a:ext cx="7800975" cy="533400"/>
        </p:xfrm>
        <a:graphic>
          <a:graphicData uri="http://schemas.openxmlformats.org/presentationml/2006/ole">
            <mc:AlternateContent xmlns:mc="http://schemas.openxmlformats.org/markup-compatibility/2006">
              <mc:Choice xmlns:v="urn:schemas-microsoft-com:vml" Requires="v">
                <p:oleObj name="Worksheet" r:id="rId5" imgW="7801118" imgH="533281" progId="Excel.Sheet.12">
                  <p:embed/>
                </p:oleObj>
              </mc:Choice>
              <mc:Fallback>
                <p:oleObj name="Worksheet" r:id="rId5" imgW="7801118" imgH="533281" progId="Excel.Sheet.12">
                  <p:embed/>
                  <p:pic>
                    <p:nvPicPr>
                      <p:cNvPr id="0" name=""/>
                      <p:cNvPicPr/>
                      <p:nvPr/>
                    </p:nvPicPr>
                    <p:blipFill>
                      <a:blip r:embed="rId6"/>
                      <a:stretch>
                        <a:fillRect/>
                      </a:stretch>
                    </p:blipFill>
                    <p:spPr>
                      <a:xfrm>
                        <a:off x="1823657" y="966931"/>
                        <a:ext cx="7800975" cy="533400"/>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2236B550-AEEE-4099-B03D-773126F6D852}"/>
              </a:ext>
            </a:extLst>
          </p:cNvPr>
          <p:cNvPicPr/>
          <p:nvPr/>
        </p:nvPicPr>
        <p:blipFill>
          <a:blip r:embed="rId7"/>
          <a:stretch>
            <a:fillRect/>
          </a:stretch>
        </p:blipFill>
        <p:spPr>
          <a:xfrm>
            <a:off x="474733" y="1437150"/>
            <a:ext cx="8194534" cy="4219160"/>
          </a:xfrm>
          <a:prstGeom prst="rect">
            <a:avLst/>
          </a:prstGeom>
        </p:spPr>
      </p:pic>
      <p:sp>
        <p:nvSpPr>
          <p:cNvPr id="13" name="TextBox 12">
            <a:extLst>
              <a:ext uri="{FF2B5EF4-FFF2-40B4-BE49-F238E27FC236}">
                <a16:creationId xmlns:a16="http://schemas.microsoft.com/office/drawing/2014/main" id="{54EC6D6A-739D-45D4-BC43-E8D4D029BE88}"/>
              </a:ext>
            </a:extLst>
          </p:cNvPr>
          <p:cNvSpPr txBox="1"/>
          <p:nvPr/>
        </p:nvSpPr>
        <p:spPr>
          <a:xfrm>
            <a:off x="3366804" y="5870518"/>
            <a:ext cx="4441126" cy="276999"/>
          </a:xfrm>
          <a:prstGeom prst="rect">
            <a:avLst/>
          </a:prstGeom>
          <a:noFill/>
        </p:spPr>
        <p:txBody>
          <a:bodyPr wrap="square" rtlCol="0">
            <a:spAutoFit/>
          </a:bodyPr>
          <a:lstStyle/>
          <a:p>
            <a:r>
              <a:rPr lang="en-US" sz="1200" dirty="0"/>
              <a:t>; NH – non-Hispanic; Rate not calculated for Other, NH</a:t>
            </a:r>
          </a:p>
        </p:txBody>
      </p:sp>
    </p:spTree>
    <p:extLst>
      <p:ext uri="{BB962C8B-B14F-4D97-AF65-F5344CB8AC3E}">
        <p14:creationId xmlns:p14="http://schemas.microsoft.com/office/powerpoint/2010/main" val="891840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17CF8-B84C-4FC5-A990-5141C123FF70}"/>
              </a:ext>
            </a:extLst>
          </p:cNvPr>
          <p:cNvSpPr>
            <a:spLocks noGrp="1"/>
          </p:cNvSpPr>
          <p:nvPr>
            <p:ph type="title"/>
          </p:nvPr>
        </p:nvSpPr>
        <p:spPr/>
        <p:txBody>
          <a:bodyPr/>
          <a:lstStyle/>
          <a:p>
            <a:r>
              <a:rPr lang="en-US" dirty="0">
                <a:solidFill>
                  <a:srgbClr val="1F497D"/>
                </a:solidFill>
                <a:latin typeface="+mn-lt"/>
              </a:rPr>
              <a:t>Technical</a:t>
            </a:r>
            <a:r>
              <a:rPr lang="en-US" sz="4000" dirty="0">
                <a:solidFill>
                  <a:srgbClr val="1F497D"/>
                </a:solidFill>
              </a:rPr>
              <a:t> </a:t>
            </a:r>
            <a:r>
              <a:rPr lang="en-US" dirty="0">
                <a:solidFill>
                  <a:srgbClr val="1F497D"/>
                </a:solidFill>
                <a:latin typeface="+mn-lt"/>
              </a:rPr>
              <a:t>Notes, Continued</a:t>
            </a:r>
          </a:p>
        </p:txBody>
      </p:sp>
      <p:sp>
        <p:nvSpPr>
          <p:cNvPr id="3" name="Text Placeholder 2">
            <a:extLst>
              <a:ext uri="{FF2B5EF4-FFF2-40B4-BE49-F238E27FC236}">
                <a16:creationId xmlns:a16="http://schemas.microsoft.com/office/drawing/2014/main" id="{9A516A24-51D2-4679-BADA-1BAEEF772852}"/>
              </a:ext>
            </a:extLst>
          </p:cNvPr>
          <p:cNvSpPr>
            <a:spLocks noGrp="1"/>
          </p:cNvSpPr>
          <p:nvPr>
            <p:ph type="body" sz="quarter" idx="10"/>
          </p:nvPr>
        </p:nvSpPr>
        <p:spPr>
          <a:xfrm>
            <a:off x="674369" y="1289539"/>
            <a:ext cx="8159092" cy="4953569"/>
          </a:xfrm>
        </p:spPr>
        <p:txBody>
          <a:bodyPr/>
          <a:lstStyle/>
          <a:p>
            <a:r>
              <a:rPr lang="en-US" sz="2400" dirty="0">
                <a:latin typeface="+mn-lt"/>
              </a:rPr>
              <a:t>Hospitalizations</a:t>
            </a:r>
            <a:r>
              <a:rPr lang="en-US" sz="2400" b="0" dirty="0">
                <a:latin typeface="+mn-lt"/>
              </a:rPr>
              <a:t> – Among records with an ICD-10-CM injury code*, any mention of the following ICD-10-CM codes (includes records resulting in death)</a:t>
            </a:r>
          </a:p>
          <a:p>
            <a:r>
              <a:rPr lang="en-US" sz="2400" dirty="0">
                <a:latin typeface="+mn-lt"/>
              </a:rPr>
              <a:t>Emergency Department Visits </a:t>
            </a:r>
            <a:r>
              <a:rPr lang="en-US" sz="2400" b="0" dirty="0">
                <a:latin typeface="+mn-lt"/>
              </a:rPr>
              <a:t>– Any mention of the following ICD-10-CM codes: (includes records resulting in hospitalization or death)</a:t>
            </a:r>
          </a:p>
          <a:p>
            <a:pPr marL="0" indent="0">
              <a:buNone/>
            </a:pPr>
            <a:endParaRPr lang="en-US" dirty="0">
              <a:latin typeface="+mn-lt"/>
            </a:endParaRPr>
          </a:p>
        </p:txBody>
      </p:sp>
      <p:sp>
        <p:nvSpPr>
          <p:cNvPr id="4" name="Text Placeholder 3">
            <a:extLst>
              <a:ext uri="{FF2B5EF4-FFF2-40B4-BE49-F238E27FC236}">
                <a16:creationId xmlns:a16="http://schemas.microsoft.com/office/drawing/2014/main" id="{872084EF-7693-4C9E-B6B0-79939FCBBDA4}"/>
              </a:ext>
            </a:extLst>
          </p:cNvPr>
          <p:cNvSpPr>
            <a:spLocks noGrp="1"/>
          </p:cNvSpPr>
          <p:nvPr>
            <p:ph type="body" sz="quarter" idx="11"/>
          </p:nvPr>
        </p:nvSpPr>
        <p:spPr/>
        <p:txBody>
          <a:bodyPr/>
          <a:lstStyle/>
          <a:p>
            <a:r>
              <a:rPr lang="en-US" dirty="0"/>
              <a:t>*See technical notes document for a full list of ICD-10-CM injury diagnosis codes</a:t>
            </a:r>
          </a:p>
        </p:txBody>
      </p:sp>
      <p:graphicFrame>
        <p:nvGraphicFramePr>
          <p:cNvPr id="7" name="Table 7">
            <a:extLst>
              <a:ext uri="{FF2B5EF4-FFF2-40B4-BE49-F238E27FC236}">
                <a16:creationId xmlns:a16="http://schemas.microsoft.com/office/drawing/2014/main" id="{7B559FAC-2E13-4079-B562-51FB4786DEF3}"/>
              </a:ext>
            </a:extLst>
          </p:cNvPr>
          <p:cNvGraphicFramePr>
            <a:graphicFrameLocks noGrp="1"/>
          </p:cNvGraphicFramePr>
          <p:nvPr>
            <p:extLst>
              <p:ext uri="{D42A27DB-BD31-4B8C-83A1-F6EECF244321}">
                <p14:modId xmlns:p14="http://schemas.microsoft.com/office/powerpoint/2010/main" val="926513935"/>
              </p:ext>
            </p:extLst>
          </p:nvPr>
        </p:nvGraphicFramePr>
        <p:xfrm>
          <a:off x="1000388" y="3854331"/>
          <a:ext cx="7143224" cy="2271932"/>
        </p:xfrm>
        <a:graphic>
          <a:graphicData uri="http://schemas.openxmlformats.org/drawingml/2006/table">
            <a:tbl>
              <a:tblPr firstRow="1" bandRow="1">
                <a:tableStyleId>{5C22544A-7EE6-4342-B048-85BDC9FD1C3A}</a:tableStyleId>
              </a:tblPr>
              <a:tblGrid>
                <a:gridCol w="4025120">
                  <a:extLst>
                    <a:ext uri="{9D8B030D-6E8A-4147-A177-3AD203B41FA5}">
                      <a16:colId xmlns:a16="http://schemas.microsoft.com/office/drawing/2014/main" val="1754342705"/>
                    </a:ext>
                  </a:extLst>
                </a:gridCol>
                <a:gridCol w="3118104">
                  <a:extLst>
                    <a:ext uri="{9D8B030D-6E8A-4147-A177-3AD203B41FA5}">
                      <a16:colId xmlns:a16="http://schemas.microsoft.com/office/drawing/2014/main" val="2907973497"/>
                    </a:ext>
                  </a:extLst>
                </a:gridCol>
              </a:tblGrid>
              <a:tr h="0">
                <a:tc>
                  <a:txBody>
                    <a:bodyPr/>
                    <a:lstStyle/>
                    <a:p>
                      <a:pPr marL="0" algn="l" defTabSz="685800" rtl="0" eaLnBrk="1" latinLnBrk="0" hangingPunct="1"/>
                      <a:r>
                        <a:rPr lang="en-US" sz="1600" b="1" kern="1200" dirty="0">
                          <a:solidFill>
                            <a:schemeClr val="dk1"/>
                          </a:solidFill>
                          <a:latin typeface="+mn-lt"/>
                          <a:ea typeface="+mn-ea"/>
                          <a:cs typeface="+mn-cs"/>
                        </a:rPr>
                        <a:t>V00.11-V00.89 with 6th</a:t>
                      </a:r>
                    </a:p>
                    <a:p>
                      <a:pPr marL="0" algn="l" defTabSz="685800" rtl="0" eaLnBrk="1" latinLnBrk="0" hangingPunct="1"/>
                      <a:r>
                        <a:rPr lang="en-US" sz="1600" b="1" kern="1200" dirty="0">
                          <a:solidFill>
                            <a:schemeClr val="dk1"/>
                          </a:solidFill>
                          <a:latin typeface="+mn-lt"/>
                          <a:ea typeface="+mn-ea"/>
                          <a:cs typeface="+mn-cs"/>
                        </a:rPr>
                        <a:t>character=1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l" defTabSz="685800" rtl="0" eaLnBrk="1" latinLnBrk="0" hangingPunct="1"/>
                      <a:r>
                        <a:rPr lang="en-US" sz="1600" b="0" kern="1200" dirty="0">
                          <a:solidFill>
                            <a:schemeClr val="dk1"/>
                          </a:solidFill>
                          <a:latin typeface="+mn-lt"/>
                          <a:ea typeface="+mn-ea"/>
                          <a:cs typeface="+mn-cs"/>
                        </a:rPr>
                        <a:t>Falls related to pedestrian conveyance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46577652"/>
                  </a:ext>
                </a:extLst>
              </a:tr>
              <a:tr h="370840">
                <a:tc>
                  <a:txBody>
                    <a:bodyPr/>
                    <a:lstStyle/>
                    <a:p>
                      <a:r>
                        <a:rPr lang="en-US" sz="1600" b="1" dirty="0"/>
                        <a:t>W00-W15, W17, W19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t>Falls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89567985"/>
                  </a:ext>
                </a:extLst>
              </a:tr>
              <a:tr h="370840">
                <a:tc>
                  <a:txBody>
                    <a:bodyPr/>
                    <a:lstStyle/>
                    <a:p>
                      <a:r>
                        <a:rPr lang="en-US" sz="1600" b="1" dirty="0"/>
                        <a:t>W16 with 6th character=2 (Except 16.4 and 16.9 with 5th character=2)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t>Fall, jump, or diving into water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65210057"/>
                  </a:ext>
                </a:extLst>
              </a:tr>
              <a:tr h="37201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b="1" dirty="0"/>
                        <a:t>W18.1, W18.2, W18.3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US" sz="1600" dirty="0"/>
                        <a:t> Other falls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831112879"/>
                  </a:ext>
                </a:extLst>
              </a:tr>
              <a:tr h="370840">
                <a:tc gridSpan="2">
                  <a:txBody>
                    <a:bodyPr/>
                    <a:lstStyle/>
                    <a:p>
                      <a:r>
                        <a:rPr lang="en-US" sz="1400"/>
                        <a:t>7th </a:t>
                      </a:r>
                      <a:r>
                        <a:rPr lang="en-US" sz="1400" dirty="0"/>
                        <a:t>character of A or missing (reflects initial encounter, active treatment)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053840668"/>
                  </a:ext>
                </a:extLst>
              </a:tr>
            </a:tbl>
          </a:graphicData>
        </a:graphic>
      </p:graphicFrame>
    </p:spTree>
    <p:extLst>
      <p:ext uri="{BB962C8B-B14F-4D97-AF65-F5344CB8AC3E}">
        <p14:creationId xmlns:p14="http://schemas.microsoft.com/office/powerpoint/2010/main" val="30611819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F9D4018-51A6-43BF-B0A3-4A120543F708}"/>
              </a:ext>
            </a:extLst>
          </p:cNvPr>
          <p:cNvSpPr txBox="1">
            <a:spLocks/>
          </p:cNvSpPr>
          <p:nvPr/>
        </p:nvSpPr>
        <p:spPr>
          <a:xfrm>
            <a:off x="325578" y="533098"/>
            <a:ext cx="8571534" cy="548640"/>
          </a:xfrm>
          <a:prstGeom prst="rect">
            <a:avLst/>
          </a:prstGeom>
        </p:spPr>
        <p:txBody>
          <a:bodyPr anchor="t">
            <a:noAutofit/>
          </a:bodyPr>
          <a:lstStyle>
            <a:lvl1pPr algn="l" defTabSz="685800" rtl="0" eaLnBrk="1" latinLnBrk="0" hangingPunct="1">
              <a:lnSpc>
                <a:spcPct val="90000"/>
              </a:lnSpc>
              <a:spcBef>
                <a:spcPct val="0"/>
              </a:spcBef>
              <a:buNone/>
              <a:defRPr sz="3200" b="1" i="0" kern="1200" baseline="0">
                <a:solidFill>
                  <a:schemeClr val="tx2">
                    <a:lumMod val="75000"/>
                  </a:schemeClr>
                </a:solidFill>
                <a:latin typeface="Gotham Bold" charset="0"/>
                <a:ea typeface="Gotham Bold" charset="0"/>
                <a:cs typeface="Gotham Bold" charset="0"/>
              </a:defRPr>
            </a:lvl1pPr>
          </a:lstStyle>
          <a:p>
            <a:r>
              <a:rPr lang="en-US" dirty="0">
                <a:solidFill>
                  <a:srgbClr val="17375E"/>
                </a:solidFill>
                <a:latin typeface="+mn-lt"/>
              </a:rPr>
              <a:t>Leading diagnosis codes for fall-related ED Visits</a:t>
            </a:r>
          </a:p>
        </p:txBody>
      </p:sp>
      <p:pic>
        <p:nvPicPr>
          <p:cNvPr id="2" name="Picture 1">
            <a:extLst>
              <a:ext uri="{FF2B5EF4-FFF2-40B4-BE49-F238E27FC236}">
                <a16:creationId xmlns:a16="http://schemas.microsoft.com/office/drawing/2014/main" id="{B6ED18A4-D677-44D6-8860-2112750DC345}"/>
              </a:ext>
            </a:extLst>
          </p:cNvPr>
          <p:cNvPicPr/>
          <p:nvPr/>
        </p:nvPicPr>
        <p:blipFill>
          <a:blip r:embed="rId2"/>
          <a:stretch>
            <a:fillRect/>
          </a:stretch>
        </p:blipFill>
        <p:spPr>
          <a:xfrm>
            <a:off x="201613" y="5906472"/>
            <a:ext cx="5924550" cy="590550"/>
          </a:xfrm>
          <a:prstGeom prst="rect">
            <a:avLst/>
          </a:prstGeom>
        </p:spPr>
      </p:pic>
      <p:pic>
        <p:nvPicPr>
          <p:cNvPr id="4" name="Picture 3">
            <a:extLst>
              <a:ext uri="{FF2B5EF4-FFF2-40B4-BE49-F238E27FC236}">
                <a16:creationId xmlns:a16="http://schemas.microsoft.com/office/drawing/2014/main" id="{6BA34CC3-41D1-4E14-838D-5261EC767A26}"/>
              </a:ext>
            </a:extLst>
          </p:cNvPr>
          <p:cNvPicPr/>
          <p:nvPr/>
        </p:nvPicPr>
        <p:blipFill>
          <a:blip r:embed="rId3"/>
          <a:stretch>
            <a:fillRect/>
          </a:stretch>
        </p:blipFill>
        <p:spPr>
          <a:xfrm>
            <a:off x="2597150" y="5705475"/>
            <a:ext cx="895350" cy="457200"/>
          </a:xfrm>
          <a:prstGeom prst="rect">
            <a:avLst/>
          </a:prstGeom>
        </p:spPr>
      </p:pic>
      <p:pic>
        <p:nvPicPr>
          <p:cNvPr id="7" name="Picture 6">
            <a:extLst>
              <a:ext uri="{FF2B5EF4-FFF2-40B4-BE49-F238E27FC236}">
                <a16:creationId xmlns:a16="http://schemas.microsoft.com/office/drawing/2014/main" id="{7445A8A4-2038-4CA3-8B39-D75531565782}"/>
              </a:ext>
            </a:extLst>
          </p:cNvPr>
          <p:cNvPicPr/>
          <p:nvPr/>
        </p:nvPicPr>
        <p:blipFill>
          <a:blip r:embed="rId4"/>
          <a:stretch>
            <a:fillRect/>
          </a:stretch>
        </p:blipFill>
        <p:spPr>
          <a:xfrm>
            <a:off x="137605" y="1081738"/>
            <a:ext cx="9215946" cy="5461719"/>
          </a:xfrm>
          <a:prstGeom prst="rect">
            <a:avLst/>
          </a:prstGeom>
        </p:spPr>
      </p:pic>
    </p:spTree>
    <p:extLst>
      <p:ext uri="{BB962C8B-B14F-4D97-AF65-F5344CB8AC3E}">
        <p14:creationId xmlns:p14="http://schemas.microsoft.com/office/powerpoint/2010/main" val="3434948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CA687-48DD-4EBD-B182-6A982364AB31}"/>
              </a:ext>
            </a:extLst>
          </p:cNvPr>
          <p:cNvSpPr>
            <a:spLocks noGrp="1"/>
          </p:cNvSpPr>
          <p:nvPr>
            <p:ph type="title"/>
          </p:nvPr>
        </p:nvSpPr>
        <p:spPr>
          <a:xfrm>
            <a:off x="513207" y="624054"/>
            <a:ext cx="8004430" cy="548640"/>
          </a:xfrm>
        </p:spPr>
        <p:txBody>
          <a:bodyPr/>
          <a:lstStyle/>
          <a:p>
            <a:r>
              <a:rPr lang="en-US" dirty="0">
                <a:latin typeface="+mn-lt"/>
              </a:rPr>
              <a:t>Summary of unintentional fall-related injuries in North Carolina</a:t>
            </a:r>
          </a:p>
        </p:txBody>
      </p:sp>
      <p:sp>
        <p:nvSpPr>
          <p:cNvPr id="3" name="Text Placeholder 2">
            <a:extLst>
              <a:ext uri="{FF2B5EF4-FFF2-40B4-BE49-F238E27FC236}">
                <a16:creationId xmlns:a16="http://schemas.microsoft.com/office/drawing/2014/main" id="{454951A0-62B4-4C6D-846F-34EF59CB9110}"/>
              </a:ext>
            </a:extLst>
          </p:cNvPr>
          <p:cNvSpPr>
            <a:spLocks noGrp="1"/>
          </p:cNvSpPr>
          <p:nvPr>
            <p:ph type="body" sz="quarter" idx="10"/>
          </p:nvPr>
        </p:nvSpPr>
        <p:spPr>
          <a:xfrm>
            <a:off x="513206" y="1700524"/>
            <a:ext cx="8255890" cy="4268918"/>
          </a:xfrm>
        </p:spPr>
        <p:txBody>
          <a:bodyPr/>
          <a:lstStyle/>
          <a:p>
            <a:r>
              <a:rPr lang="en-US" sz="2400" b="0" dirty="0">
                <a:latin typeface="+mn-lt"/>
              </a:rPr>
              <a:t>From                   , unintentional fall-related injuries resulted in:</a:t>
            </a:r>
          </a:p>
          <a:p>
            <a:pPr lvl="1"/>
            <a:r>
              <a:rPr lang="en-US" b="0" dirty="0">
                <a:latin typeface="+mn-lt"/>
              </a:rPr>
              <a:t>                     deaths</a:t>
            </a:r>
          </a:p>
          <a:p>
            <a:pPr lvl="1"/>
            <a:r>
              <a:rPr lang="en-US" b="0" dirty="0">
                <a:latin typeface="+mn-lt"/>
              </a:rPr>
              <a:t>                           hospitalizations</a:t>
            </a:r>
          </a:p>
          <a:p>
            <a:pPr lvl="1"/>
            <a:r>
              <a:rPr lang="en-US" b="0" dirty="0">
                <a:latin typeface="+mn-lt"/>
              </a:rPr>
              <a:t>                            emergency department visits</a:t>
            </a:r>
          </a:p>
          <a:p>
            <a:r>
              <a:rPr lang="en-US" sz="2400" b="0" dirty="0">
                <a:latin typeface="+mn-lt"/>
              </a:rPr>
              <a:t>Most falls occur among </a:t>
            </a:r>
            <a:r>
              <a:rPr lang="en-US" dirty="0">
                <a:latin typeface="+mn-lt"/>
              </a:rPr>
              <a:t>females</a:t>
            </a:r>
            <a:r>
              <a:rPr lang="en-US" sz="3000" dirty="0">
                <a:latin typeface="+mn-lt"/>
              </a:rPr>
              <a:t> </a:t>
            </a:r>
            <a:r>
              <a:rPr lang="en-US" sz="3000" b="0" dirty="0">
                <a:latin typeface="+mn-lt"/>
              </a:rPr>
              <a:t>and</a:t>
            </a:r>
            <a:r>
              <a:rPr lang="en-US" sz="3000" dirty="0">
                <a:latin typeface="+mn-lt"/>
              </a:rPr>
              <a:t> </a:t>
            </a:r>
            <a:r>
              <a:rPr lang="en-US" dirty="0">
                <a:latin typeface="+mn-lt"/>
              </a:rPr>
              <a:t>Non-Hispanic whites</a:t>
            </a:r>
          </a:p>
          <a:p>
            <a:r>
              <a:rPr lang="en-US" sz="2400" b="0" dirty="0">
                <a:latin typeface="+mn-lt"/>
              </a:rPr>
              <a:t>Rates of fall-related injuries are highest in the </a:t>
            </a:r>
            <a:r>
              <a:rPr lang="en-US" dirty="0">
                <a:latin typeface="+mn-lt"/>
              </a:rPr>
              <a:t>75-84 and 85 and older age groups</a:t>
            </a:r>
          </a:p>
          <a:p>
            <a:pPr marL="0" indent="0">
              <a:buNone/>
            </a:pPr>
            <a:endParaRPr lang="en-US" sz="2400" dirty="0">
              <a:latin typeface="+mn-lt"/>
            </a:endParaRPr>
          </a:p>
          <a:p>
            <a:endParaRPr lang="en-US" dirty="0">
              <a:latin typeface="+mn-lt"/>
            </a:endParaRPr>
          </a:p>
          <a:p>
            <a:endParaRPr lang="en-US" dirty="0">
              <a:latin typeface="+mn-lt"/>
            </a:endParaRPr>
          </a:p>
        </p:txBody>
      </p:sp>
      <p:graphicFrame>
        <p:nvGraphicFramePr>
          <p:cNvPr id="4" name="Object 3">
            <a:extLst>
              <a:ext uri="{FF2B5EF4-FFF2-40B4-BE49-F238E27FC236}">
                <a16:creationId xmlns:a16="http://schemas.microsoft.com/office/drawing/2014/main" id="{3B3CB7CD-C01C-4099-9A02-D6E8ED5C27C0}"/>
              </a:ext>
            </a:extLst>
          </p:cNvPr>
          <p:cNvGraphicFramePr>
            <a:graphicFrameLocks noChangeAspect="1"/>
          </p:cNvGraphicFramePr>
          <p:nvPr>
            <p:extLst>
              <p:ext uri="{D42A27DB-BD31-4B8C-83A1-F6EECF244321}">
                <p14:modId xmlns:p14="http://schemas.microsoft.com/office/powerpoint/2010/main" val="1958724390"/>
              </p:ext>
            </p:extLst>
          </p:nvPr>
        </p:nvGraphicFramePr>
        <p:xfrm>
          <a:off x="1605725" y="1718812"/>
          <a:ext cx="2695575" cy="390525"/>
        </p:xfrm>
        <a:graphic>
          <a:graphicData uri="http://schemas.openxmlformats.org/presentationml/2006/ole">
            <mc:AlternateContent xmlns:mc="http://schemas.openxmlformats.org/markup-compatibility/2006">
              <mc:Choice xmlns:v="urn:schemas-microsoft-com:vml" Requires="v">
                <p:oleObj name="Worksheet" r:id="rId3" imgW="2695630" imgH="390406" progId="Excel.Sheet.12">
                  <p:embed/>
                </p:oleObj>
              </mc:Choice>
              <mc:Fallback>
                <p:oleObj name="Worksheet" r:id="rId3" imgW="2695630" imgH="390406" progId="Excel.Sheet.12">
                  <p:embed/>
                  <p:pic>
                    <p:nvPicPr>
                      <p:cNvPr id="0" name=""/>
                      <p:cNvPicPr/>
                      <p:nvPr/>
                    </p:nvPicPr>
                    <p:blipFill>
                      <a:blip r:embed="rId4"/>
                      <a:stretch>
                        <a:fillRect/>
                      </a:stretch>
                    </p:blipFill>
                    <p:spPr>
                      <a:xfrm>
                        <a:off x="1605725" y="1718812"/>
                        <a:ext cx="2695575" cy="390525"/>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C24CCBDE-0925-433E-8179-5521A95315D5}"/>
              </a:ext>
            </a:extLst>
          </p:cNvPr>
          <p:cNvPicPr/>
          <p:nvPr/>
        </p:nvPicPr>
        <p:blipFill>
          <a:blip r:embed="rId5"/>
          <a:stretch>
            <a:fillRect/>
          </a:stretch>
        </p:blipFill>
        <p:spPr>
          <a:xfrm>
            <a:off x="598234" y="2459800"/>
            <a:ext cx="2790825" cy="457200"/>
          </a:xfrm>
          <a:prstGeom prst="rect">
            <a:avLst/>
          </a:prstGeom>
        </p:spPr>
      </p:pic>
      <p:pic>
        <p:nvPicPr>
          <p:cNvPr id="9" name="Picture 8">
            <a:extLst>
              <a:ext uri="{FF2B5EF4-FFF2-40B4-BE49-F238E27FC236}">
                <a16:creationId xmlns:a16="http://schemas.microsoft.com/office/drawing/2014/main" id="{AC339031-37D0-474A-AD1D-ED4030E90780}"/>
              </a:ext>
            </a:extLst>
          </p:cNvPr>
          <p:cNvPicPr/>
          <p:nvPr/>
        </p:nvPicPr>
        <p:blipFill>
          <a:blip r:embed="rId6"/>
          <a:stretch>
            <a:fillRect/>
          </a:stretch>
        </p:blipFill>
        <p:spPr>
          <a:xfrm>
            <a:off x="890397" y="2884233"/>
            <a:ext cx="2790825" cy="457200"/>
          </a:xfrm>
          <a:prstGeom prst="rect">
            <a:avLst/>
          </a:prstGeom>
        </p:spPr>
      </p:pic>
      <p:pic>
        <p:nvPicPr>
          <p:cNvPr id="10" name="Picture 9">
            <a:extLst>
              <a:ext uri="{FF2B5EF4-FFF2-40B4-BE49-F238E27FC236}">
                <a16:creationId xmlns:a16="http://schemas.microsoft.com/office/drawing/2014/main" id="{5A16FA90-0FED-499C-94D8-7DB0EC898C99}"/>
              </a:ext>
            </a:extLst>
          </p:cNvPr>
          <p:cNvPicPr/>
          <p:nvPr/>
        </p:nvPicPr>
        <p:blipFill>
          <a:blip r:embed="rId7"/>
          <a:stretch>
            <a:fillRect/>
          </a:stretch>
        </p:blipFill>
        <p:spPr>
          <a:xfrm>
            <a:off x="808292" y="3299691"/>
            <a:ext cx="2790825" cy="457200"/>
          </a:xfrm>
          <a:prstGeom prst="rect">
            <a:avLst/>
          </a:prstGeom>
        </p:spPr>
      </p:pic>
    </p:spTree>
    <p:extLst>
      <p:ext uri="{BB962C8B-B14F-4D97-AF65-F5344CB8AC3E}">
        <p14:creationId xmlns:p14="http://schemas.microsoft.com/office/powerpoint/2010/main" val="3584993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8EEEA6C-D1F5-4BBD-88B6-4085993FAC72}"/>
              </a:ext>
            </a:extLst>
          </p:cNvPr>
          <p:cNvSpPr/>
          <p:nvPr/>
        </p:nvSpPr>
        <p:spPr>
          <a:xfrm>
            <a:off x="228599" y="4151376"/>
            <a:ext cx="8686802" cy="19202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C062E37A-8C59-44DB-874B-D9BFBF596136}"/>
              </a:ext>
            </a:extLst>
          </p:cNvPr>
          <p:cNvPicPr/>
          <p:nvPr/>
        </p:nvPicPr>
        <p:blipFill>
          <a:blip r:embed="rId3"/>
          <a:stretch>
            <a:fillRect/>
          </a:stretch>
        </p:blipFill>
        <p:spPr>
          <a:xfrm>
            <a:off x="2211936" y="2117788"/>
            <a:ext cx="2190750" cy="4067175"/>
          </a:xfrm>
          <a:prstGeom prst="rect">
            <a:avLst/>
          </a:prstGeom>
        </p:spPr>
      </p:pic>
      <p:sp>
        <p:nvSpPr>
          <p:cNvPr id="2" name="Title 1">
            <a:extLst>
              <a:ext uri="{FF2B5EF4-FFF2-40B4-BE49-F238E27FC236}">
                <a16:creationId xmlns:a16="http://schemas.microsoft.com/office/drawing/2014/main" id="{EF6B68D4-36D8-4A3A-9BE5-CE49019BF456}"/>
              </a:ext>
            </a:extLst>
          </p:cNvPr>
          <p:cNvSpPr>
            <a:spLocks noGrp="1"/>
          </p:cNvSpPr>
          <p:nvPr>
            <p:ph type="title"/>
          </p:nvPr>
        </p:nvSpPr>
        <p:spPr>
          <a:xfrm>
            <a:off x="228600" y="624054"/>
            <a:ext cx="8705087" cy="548640"/>
          </a:xfrm>
        </p:spPr>
        <p:txBody>
          <a:bodyPr/>
          <a:lstStyle/>
          <a:p>
            <a:r>
              <a:rPr lang="en-US" sz="2800" dirty="0">
                <a:solidFill>
                  <a:srgbClr val="17375E"/>
                </a:solidFill>
                <a:latin typeface="+mn-lt"/>
              </a:rPr>
              <a:t>The populations most at risk of falls are projected to have the fastest growth over the next 20 years.</a:t>
            </a:r>
          </a:p>
        </p:txBody>
      </p:sp>
      <p:pic>
        <p:nvPicPr>
          <p:cNvPr id="15" name="Picture 14">
            <a:extLst>
              <a:ext uri="{FF2B5EF4-FFF2-40B4-BE49-F238E27FC236}">
                <a16:creationId xmlns:a16="http://schemas.microsoft.com/office/drawing/2014/main" id="{DC4BF72F-61D8-413C-803E-7E230A80C83A}"/>
              </a:ext>
            </a:extLst>
          </p:cNvPr>
          <p:cNvPicPr/>
          <p:nvPr/>
        </p:nvPicPr>
        <p:blipFill>
          <a:blip r:embed="rId4"/>
          <a:stretch>
            <a:fillRect/>
          </a:stretch>
        </p:blipFill>
        <p:spPr>
          <a:xfrm>
            <a:off x="217488" y="2119313"/>
            <a:ext cx="2352675" cy="4067175"/>
          </a:xfrm>
          <a:prstGeom prst="rect">
            <a:avLst/>
          </a:prstGeom>
        </p:spPr>
      </p:pic>
      <p:pic>
        <p:nvPicPr>
          <p:cNvPr id="16" name="Picture 15">
            <a:extLst>
              <a:ext uri="{FF2B5EF4-FFF2-40B4-BE49-F238E27FC236}">
                <a16:creationId xmlns:a16="http://schemas.microsoft.com/office/drawing/2014/main" id="{323D6B8D-0FC6-4DEA-97DF-947D00794083}"/>
              </a:ext>
            </a:extLst>
          </p:cNvPr>
          <p:cNvPicPr/>
          <p:nvPr/>
        </p:nvPicPr>
        <p:blipFill>
          <a:blip r:embed="rId5"/>
          <a:stretch>
            <a:fillRect/>
          </a:stretch>
        </p:blipFill>
        <p:spPr>
          <a:xfrm>
            <a:off x="4107901" y="2117788"/>
            <a:ext cx="5648325" cy="4067175"/>
          </a:xfrm>
          <a:prstGeom prst="rect">
            <a:avLst/>
          </a:prstGeom>
        </p:spPr>
      </p:pic>
      <p:sp>
        <p:nvSpPr>
          <p:cNvPr id="20" name="Rectangle 19">
            <a:extLst>
              <a:ext uri="{FF2B5EF4-FFF2-40B4-BE49-F238E27FC236}">
                <a16:creationId xmlns:a16="http://schemas.microsoft.com/office/drawing/2014/main" id="{86774C8A-6EBF-4741-A07A-AB1E413822D8}"/>
              </a:ext>
            </a:extLst>
          </p:cNvPr>
          <p:cNvSpPr/>
          <p:nvPr/>
        </p:nvSpPr>
        <p:spPr>
          <a:xfrm>
            <a:off x="4214082" y="2230640"/>
            <a:ext cx="504092" cy="18078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B42E0AD-62C8-4CC7-ABAA-5A6DE6AB857A}"/>
              </a:ext>
            </a:extLst>
          </p:cNvPr>
          <p:cNvSpPr/>
          <p:nvPr/>
        </p:nvSpPr>
        <p:spPr>
          <a:xfrm>
            <a:off x="2329228" y="2284113"/>
            <a:ext cx="504092" cy="18078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B4A83D0-37C5-41D6-B0EC-95B5AB3C7119}"/>
              </a:ext>
            </a:extLst>
          </p:cNvPr>
          <p:cNvSpPr/>
          <p:nvPr/>
        </p:nvSpPr>
        <p:spPr>
          <a:xfrm>
            <a:off x="2318117" y="4208466"/>
            <a:ext cx="504092" cy="1807885"/>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4A97E67-5E2E-4CC0-A933-4BDAC0C54D4A}"/>
              </a:ext>
            </a:extLst>
          </p:cNvPr>
          <p:cNvSpPr/>
          <p:nvPr/>
        </p:nvSpPr>
        <p:spPr>
          <a:xfrm>
            <a:off x="4214082" y="4207553"/>
            <a:ext cx="504092" cy="1807885"/>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6551A3C5-C593-48ED-86F5-1309870F509F}"/>
              </a:ext>
            </a:extLst>
          </p:cNvPr>
          <p:cNvPicPr/>
          <p:nvPr/>
        </p:nvPicPr>
        <p:blipFill>
          <a:blip r:embed="rId6"/>
          <a:stretch>
            <a:fillRect/>
          </a:stretch>
        </p:blipFill>
        <p:spPr>
          <a:xfrm>
            <a:off x="833070" y="1563138"/>
            <a:ext cx="2000250" cy="314325"/>
          </a:xfrm>
          <a:prstGeom prst="rect">
            <a:avLst/>
          </a:prstGeom>
        </p:spPr>
      </p:pic>
      <p:pic>
        <p:nvPicPr>
          <p:cNvPr id="18" name="Picture 17">
            <a:extLst>
              <a:ext uri="{FF2B5EF4-FFF2-40B4-BE49-F238E27FC236}">
                <a16:creationId xmlns:a16="http://schemas.microsoft.com/office/drawing/2014/main" id="{4D913C8E-ADB0-4AE8-95FA-B1FFAC15CDB0}"/>
              </a:ext>
            </a:extLst>
          </p:cNvPr>
          <p:cNvPicPr/>
          <p:nvPr/>
        </p:nvPicPr>
        <p:blipFill>
          <a:blip r:embed="rId7"/>
          <a:stretch>
            <a:fillRect/>
          </a:stretch>
        </p:blipFill>
        <p:spPr>
          <a:xfrm>
            <a:off x="833070" y="1877463"/>
            <a:ext cx="2000250" cy="314325"/>
          </a:xfrm>
          <a:prstGeom prst="rect">
            <a:avLst/>
          </a:prstGeom>
        </p:spPr>
      </p:pic>
      <p:pic>
        <p:nvPicPr>
          <p:cNvPr id="19" name="Picture 18">
            <a:extLst>
              <a:ext uri="{FF2B5EF4-FFF2-40B4-BE49-F238E27FC236}">
                <a16:creationId xmlns:a16="http://schemas.microsoft.com/office/drawing/2014/main" id="{3F888AF7-34AE-4F77-8EE4-753329D10EB1}"/>
              </a:ext>
            </a:extLst>
          </p:cNvPr>
          <p:cNvPicPr/>
          <p:nvPr/>
        </p:nvPicPr>
        <p:blipFill>
          <a:blip r:embed="rId8"/>
          <a:stretch>
            <a:fillRect/>
          </a:stretch>
        </p:blipFill>
        <p:spPr>
          <a:xfrm>
            <a:off x="2833320" y="1563138"/>
            <a:ext cx="1971675" cy="314325"/>
          </a:xfrm>
          <a:prstGeom prst="rect">
            <a:avLst/>
          </a:prstGeom>
        </p:spPr>
      </p:pic>
      <p:pic>
        <p:nvPicPr>
          <p:cNvPr id="24" name="Picture 23">
            <a:extLst>
              <a:ext uri="{FF2B5EF4-FFF2-40B4-BE49-F238E27FC236}">
                <a16:creationId xmlns:a16="http://schemas.microsoft.com/office/drawing/2014/main" id="{7742B7BC-A965-4E21-80FA-1D9B5340F2A2}"/>
              </a:ext>
            </a:extLst>
          </p:cNvPr>
          <p:cNvPicPr/>
          <p:nvPr/>
        </p:nvPicPr>
        <p:blipFill>
          <a:blip r:embed="rId9"/>
          <a:stretch>
            <a:fillRect/>
          </a:stretch>
        </p:blipFill>
        <p:spPr>
          <a:xfrm>
            <a:off x="2822209" y="1877462"/>
            <a:ext cx="1971675" cy="314325"/>
          </a:xfrm>
          <a:prstGeom prst="rect">
            <a:avLst/>
          </a:prstGeom>
        </p:spPr>
      </p:pic>
      <p:pic>
        <p:nvPicPr>
          <p:cNvPr id="25" name="Picture 24">
            <a:extLst>
              <a:ext uri="{FF2B5EF4-FFF2-40B4-BE49-F238E27FC236}">
                <a16:creationId xmlns:a16="http://schemas.microsoft.com/office/drawing/2014/main" id="{BA1A7885-AA9D-4837-985D-53AB9B9AE1BB}"/>
              </a:ext>
            </a:extLst>
          </p:cNvPr>
          <p:cNvPicPr/>
          <p:nvPr/>
        </p:nvPicPr>
        <p:blipFill>
          <a:blip r:embed="rId10"/>
          <a:stretch>
            <a:fillRect/>
          </a:stretch>
        </p:blipFill>
        <p:spPr>
          <a:xfrm>
            <a:off x="4718174" y="1563137"/>
            <a:ext cx="2990850" cy="314325"/>
          </a:xfrm>
          <a:prstGeom prst="rect">
            <a:avLst/>
          </a:prstGeom>
        </p:spPr>
      </p:pic>
      <p:pic>
        <p:nvPicPr>
          <p:cNvPr id="26" name="Picture 25">
            <a:extLst>
              <a:ext uri="{FF2B5EF4-FFF2-40B4-BE49-F238E27FC236}">
                <a16:creationId xmlns:a16="http://schemas.microsoft.com/office/drawing/2014/main" id="{F032DACD-BF14-403F-A437-1C636229E1B2}"/>
              </a:ext>
            </a:extLst>
          </p:cNvPr>
          <p:cNvPicPr/>
          <p:nvPr/>
        </p:nvPicPr>
        <p:blipFill>
          <a:blip r:embed="rId11"/>
          <a:stretch>
            <a:fillRect/>
          </a:stretch>
        </p:blipFill>
        <p:spPr>
          <a:xfrm>
            <a:off x="4718174" y="1877461"/>
            <a:ext cx="2990850" cy="314325"/>
          </a:xfrm>
          <a:prstGeom prst="rect">
            <a:avLst/>
          </a:prstGeom>
        </p:spPr>
      </p:pic>
      <p:pic>
        <p:nvPicPr>
          <p:cNvPr id="27" name="Picture 26">
            <a:extLst>
              <a:ext uri="{FF2B5EF4-FFF2-40B4-BE49-F238E27FC236}">
                <a16:creationId xmlns:a16="http://schemas.microsoft.com/office/drawing/2014/main" id="{188BD436-18DE-4111-9EA3-1583D39D28DA}"/>
              </a:ext>
            </a:extLst>
          </p:cNvPr>
          <p:cNvPicPr/>
          <p:nvPr/>
        </p:nvPicPr>
        <p:blipFill>
          <a:blip r:embed="rId12"/>
          <a:stretch>
            <a:fillRect/>
          </a:stretch>
        </p:blipFill>
        <p:spPr>
          <a:xfrm>
            <a:off x="117599" y="6277288"/>
            <a:ext cx="9914194" cy="216873"/>
          </a:xfrm>
          <a:prstGeom prst="rect">
            <a:avLst/>
          </a:prstGeom>
        </p:spPr>
      </p:pic>
    </p:spTree>
    <p:extLst>
      <p:ext uri="{BB962C8B-B14F-4D97-AF65-F5344CB8AC3E}">
        <p14:creationId xmlns:p14="http://schemas.microsoft.com/office/powerpoint/2010/main" val="3597058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68D4-36D8-4A3A-9BE5-CE49019BF456}"/>
              </a:ext>
            </a:extLst>
          </p:cNvPr>
          <p:cNvSpPr>
            <a:spLocks noGrp="1"/>
          </p:cNvSpPr>
          <p:nvPr>
            <p:ph type="title"/>
          </p:nvPr>
        </p:nvSpPr>
        <p:spPr>
          <a:xfrm>
            <a:off x="228600" y="624054"/>
            <a:ext cx="8705087" cy="548640"/>
          </a:xfrm>
        </p:spPr>
        <p:txBody>
          <a:bodyPr/>
          <a:lstStyle/>
          <a:p>
            <a:r>
              <a:rPr lang="en-US" sz="2800" dirty="0">
                <a:solidFill>
                  <a:srgbClr val="17375E"/>
                </a:solidFill>
                <a:latin typeface="+mn-lt"/>
              </a:rPr>
              <a:t>Most older adults in NC are non-Hispanic white</a:t>
            </a:r>
          </a:p>
        </p:txBody>
      </p:sp>
      <p:sp>
        <p:nvSpPr>
          <p:cNvPr id="4" name="Text Placeholder 3">
            <a:extLst>
              <a:ext uri="{FF2B5EF4-FFF2-40B4-BE49-F238E27FC236}">
                <a16:creationId xmlns:a16="http://schemas.microsoft.com/office/drawing/2014/main" id="{78B03DA0-B76E-40F7-9851-AA0B545F281B}"/>
              </a:ext>
            </a:extLst>
          </p:cNvPr>
          <p:cNvSpPr>
            <a:spLocks noGrp="1"/>
          </p:cNvSpPr>
          <p:nvPr>
            <p:ph type="body" sz="quarter" idx="11"/>
          </p:nvPr>
        </p:nvSpPr>
        <p:spPr>
          <a:xfrm>
            <a:off x="228600" y="5935745"/>
            <a:ext cx="8686802" cy="330200"/>
          </a:xfrm>
        </p:spPr>
        <p:txBody>
          <a:bodyPr/>
          <a:lstStyle/>
          <a:p>
            <a:r>
              <a:rPr lang="en-US" b="0" dirty="0">
                <a:latin typeface="+mn-lt"/>
              </a:rPr>
              <a:t>*Non-Hispanic</a:t>
            </a:r>
          </a:p>
        </p:txBody>
      </p:sp>
      <p:pic>
        <p:nvPicPr>
          <p:cNvPr id="3" name="Picture 2">
            <a:extLst>
              <a:ext uri="{FF2B5EF4-FFF2-40B4-BE49-F238E27FC236}">
                <a16:creationId xmlns:a16="http://schemas.microsoft.com/office/drawing/2014/main" id="{C56EF1F9-D9B1-4D84-A381-5DE811C3322D}"/>
              </a:ext>
            </a:extLst>
          </p:cNvPr>
          <p:cNvPicPr/>
          <p:nvPr/>
        </p:nvPicPr>
        <p:blipFill>
          <a:blip r:embed="rId3"/>
          <a:stretch>
            <a:fillRect/>
          </a:stretch>
        </p:blipFill>
        <p:spPr>
          <a:xfrm>
            <a:off x="323850" y="1219200"/>
            <a:ext cx="8496300" cy="4714875"/>
          </a:xfrm>
          <a:prstGeom prst="rect">
            <a:avLst/>
          </a:prstGeom>
        </p:spPr>
      </p:pic>
      <p:pic>
        <p:nvPicPr>
          <p:cNvPr id="5" name="Picture 4">
            <a:extLst>
              <a:ext uri="{FF2B5EF4-FFF2-40B4-BE49-F238E27FC236}">
                <a16:creationId xmlns:a16="http://schemas.microsoft.com/office/drawing/2014/main" id="{B90A67C5-4113-4A7A-8B4D-AA496D66E485}"/>
              </a:ext>
            </a:extLst>
          </p:cNvPr>
          <p:cNvPicPr/>
          <p:nvPr/>
        </p:nvPicPr>
        <p:blipFill>
          <a:blip r:embed="rId4"/>
          <a:stretch>
            <a:fillRect/>
          </a:stretch>
        </p:blipFill>
        <p:spPr>
          <a:xfrm>
            <a:off x="325437" y="6267859"/>
            <a:ext cx="6600825" cy="209550"/>
          </a:xfrm>
          <a:prstGeom prst="rect">
            <a:avLst/>
          </a:prstGeom>
        </p:spPr>
      </p:pic>
    </p:spTree>
    <p:extLst>
      <p:ext uri="{BB962C8B-B14F-4D97-AF65-F5344CB8AC3E}">
        <p14:creationId xmlns:p14="http://schemas.microsoft.com/office/powerpoint/2010/main" val="706179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1AB001-ED1B-49B4-8335-CA95B5856F6E}"/>
              </a:ext>
            </a:extLst>
          </p:cNvPr>
          <p:cNvPicPr/>
          <p:nvPr/>
        </p:nvPicPr>
        <p:blipFill>
          <a:blip r:embed="rId3"/>
          <a:stretch>
            <a:fillRect/>
          </a:stretch>
        </p:blipFill>
        <p:spPr>
          <a:xfrm>
            <a:off x="6806346" y="1554748"/>
            <a:ext cx="1838325" cy="1209675"/>
          </a:xfrm>
          <a:prstGeom prst="rect">
            <a:avLst/>
          </a:prstGeom>
        </p:spPr>
      </p:pic>
      <p:sp>
        <p:nvSpPr>
          <p:cNvPr id="2" name="Title 1">
            <a:extLst>
              <a:ext uri="{FF2B5EF4-FFF2-40B4-BE49-F238E27FC236}">
                <a16:creationId xmlns:a16="http://schemas.microsoft.com/office/drawing/2014/main" id="{EF6B68D4-36D8-4A3A-9BE5-CE49019BF456}"/>
              </a:ext>
            </a:extLst>
          </p:cNvPr>
          <p:cNvSpPr>
            <a:spLocks noGrp="1"/>
          </p:cNvSpPr>
          <p:nvPr>
            <p:ph type="title"/>
          </p:nvPr>
        </p:nvSpPr>
        <p:spPr>
          <a:xfrm>
            <a:off x="228600" y="624054"/>
            <a:ext cx="8705087" cy="548640"/>
          </a:xfrm>
        </p:spPr>
        <p:txBody>
          <a:bodyPr/>
          <a:lstStyle/>
          <a:p>
            <a:r>
              <a:rPr lang="en-US" sz="2800" dirty="0">
                <a:solidFill>
                  <a:srgbClr val="17375E"/>
                </a:solidFill>
                <a:latin typeface="+mn-lt"/>
              </a:rPr>
              <a:t>Demographic characteristics among older adults in North Carolina</a:t>
            </a:r>
          </a:p>
        </p:txBody>
      </p:sp>
      <p:sp>
        <p:nvSpPr>
          <p:cNvPr id="11" name="TextBox 10">
            <a:extLst>
              <a:ext uri="{FF2B5EF4-FFF2-40B4-BE49-F238E27FC236}">
                <a16:creationId xmlns:a16="http://schemas.microsoft.com/office/drawing/2014/main" id="{B4C4E0D5-5B89-4825-9662-2191724521D2}"/>
              </a:ext>
            </a:extLst>
          </p:cNvPr>
          <p:cNvSpPr txBox="1"/>
          <p:nvPr/>
        </p:nvSpPr>
        <p:spPr>
          <a:xfrm>
            <a:off x="6900131" y="2501618"/>
            <a:ext cx="1986664" cy="1631216"/>
          </a:xfrm>
          <a:prstGeom prst="rect">
            <a:avLst/>
          </a:prstGeom>
          <a:noFill/>
        </p:spPr>
        <p:txBody>
          <a:bodyPr wrap="square" rtlCol="0">
            <a:spAutoFit/>
          </a:bodyPr>
          <a:lstStyle/>
          <a:p>
            <a:r>
              <a:rPr lang="en-US" sz="2000" dirty="0">
                <a:latin typeface="Franklin Gothic Demi Cond" panose="020B0706030402020204" pitchFamily="34" charset="0"/>
              </a:rPr>
              <a:t>of housing units with people 65 and older are </a:t>
            </a:r>
            <a:r>
              <a:rPr lang="en-US" sz="2000" dirty="0">
                <a:solidFill>
                  <a:srgbClr val="52849C"/>
                </a:solidFill>
                <a:latin typeface="Franklin Gothic Demi Cond" panose="020B0706030402020204" pitchFamily="34" charset="0"/>
              </a:rPr>
              <a:t>single person households</a:t>
            </a:r>
          </a:p>
        </p:txBody>
      </p:sp>
      <p:sp>
        <p:nvSpPr>
          <p:cNvPr id="12" name="Rectangle: Rounded Corners 11">
            <a:extLst>
              <a:ext uri="{FF2B5EF4-FFF2-40B4-BE49-F238E27FC236}">
                <a16:creationId xmlns:a16="http://schemas.microsoft.com/office/drawing/2014/main" id="{2CC7ACA5-FF9A-4AA6-A611-D92E9D12BC2A}"/>
              </a:ext>
            </a:extLst>
          </p:cNvPr>
          <p:cNvSpPr/>
          <p:nvPr/>
        </p:nvSpPr>
        <p:spPr>
          <a:xfrm>
            <a:off x="6806347" y="1591993"/>
            <a:ext cx="1838325" cy="2599456"/>
          </a:xfrm>
          <a:prstGeom prst="roundRect">
            <a:avLst/>
          </a:prstGeom>
          <a:noFill/>
          <a:ln w="57150">
            <a:solidFill>
              <a:srgbClr val="5284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15DC58A-D468-45C9-A6F2-7E4915A52316}"/>
              </a:ext>
            </a:extLst>
          </p:cNvPr>
          <p:cNvPicPr/>
          <p:nvPr/>
        </p:nvPicPr>
        <p:blipFill>
          <a:blip r:embed="rId4"/>
          <a:stretch>
            <a:fillRect/>
          </a:stretch>
        </p:blipFill>
        <p:spPr>
          <a:xfrm>
            <a:off x="228600" y="6233946"/>
            <a:ext cx="7848600" cy="209550"/>
          </a:xfrm>
          <a:prstGeom prst="rect">
            <a:avLst/>
          </a:prstGeom>
        </p:spPr>
      </p:pic>
      <p:pic>
        <p:nvPicPr>
          <p:cNvPr id="6" name="Picture 5">
            <a:extLst>
              <a:ext uri="{FF2B5EF4-FFF2-40B4-BE49-F238E27FC236}">
                <a16:creationId xmlns:a16="http://schemas.microsoft.com/office/drawing/2014/main" id="{DCF30FAC-E58D-46AA-B30F-289A016778B6}"/>
              </a:ext>
            </a:extLst>
          </p:cNvPr>
          <p:cNvPicPr/>
          <p:nvPr/>
        </p:nvPicPr>
        <p:blipFill>
          <a:blip r:embed="rId5"/>
          <a:stretch>
            <a:fillRect/>
          </a:stretch>
        </p:blipFill>
        <p:spPr>
          <a:xfrm>
            <a:off x="228600" y="1591993"/>
            <a:ext cx="7962900" cy="4324350"/>
          </a:xfrm>
          <a:prstGeom prst="rect">
            <a:avLst/>
          </a:prstGeom>
        </p:spPr>
      </p:pic>
    </p:spTree>
    <p:extLst>
      <p:ext uri="{BB962C8B-B14F-4D97-AF65-F5344CB8AC3E}">
        <p14:creationId xmlns:p14="http://schemas.microsoft.com/office/powerpoint/2010/main" val="3953360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BBC3D8-6638-4156-8AF7-DA1CC003E886}"/>
              </a:ext>
            </a:extLst>
          </p:cNvPr>
          <p:cNvSpPr txBox="1"/>
          <p:nvPr/>
        </p:nvSpPr>
        <p:spPr>
          <a:xfrm>
            <a:off x="247015" y="1673172"/>
            <a:ext cx="6072554" cy="461665"/>
          </a:xfrm>
          <a:prstGeom prst="rect">
            <a:avLst/>
          </a:prstGeom>
          <a:noFill/>
        </p:spPr>
        <p:txBody>
          <a:bodyPr wrap="square" rtlCol="0">
            <a:spAutoFit/>
          </a:bodyPr>
          <a:lstStyle/>
          <a:p>
            <a:r>
              <a:rPr lang="en-US" sz="2400" dirty="0">
                <a:latin typeface="Franklin Gothic Demi Cond" panose="020B0706030402020204" pitchFamily="34" charset="0"/>
              </a:rPr>
              <a:t>Disability among adults 65 and older</a:t>
            </a:r>
          </a:p>
        </p:txBody>
      </p:sp>
      <p:pic>
        <p:nvPicPr>
          <p:cNvPr id="2" name="Picture 1">
            <a:extLst>
              <a:ext uri="{FF2B5EF4-FFF2-40B4-BE49-F238E27FC236}">
                <a16:creationId xmlns:a16="http://schemas.microsoft.com/office/drawing/2014/main" id="{01EBAD47-B3F4-469F-92D9-DE4AE12340C3}"/>
              </a:ext>
            </a:extLst>
          </p:cNvPr>
          <p:cNvPicPr/>
          <p:nvPr/>
        </p:nvPicPr>
        <p:blipFill>
          <a:blip r:embed="rId3"/>
          <a:stretch>
            <a:fillRect/>
          </a:stretch>
        </p:blipFill>
        <p:spPr>
          <a:xfrm>
            <a:off x="247015" y="624062"/>
            <a:ext cx="9099794" cy="936048"/>
          </a:xfrm>
          <a:prstGeom prst="rect">
            <a:avLst/>
          </a:prstGeom>
        </p:spPr>
      </p:pic>
      <p:pic>
        <p:nvPicPr>
          <p:cNvPr id="7" name="Picture 6">
            <a:extLst>
              <a:ext uri="{FF2B5EF4-FFF2-40B4-BE49-F238E27FC236}">
                <a16:creationId xmlns:a16="http://schemas.microsoft.com/office/drawing/2014/main" id="{EACD513D-20D0-4911-986D-ABCF9C1E7683}"/>
              </a:ext>
            </a:extLst>
          </p:cNvPr>
          <p:cNvPicPr/>
          <p:nvPr/>
        </p:nvPicPr>
        <p:blipFill>
          <a:blip r:embed="rId4"/>
          <a:stretch>
            <a:fillRect/>
          </a:stretch>
        </p:blipFill>
        <p:spPr>
          <a:xfrm>
            <a:off x="119051" y="2247899"/>
            <a:ext cx="8905898" cy="3826992"/>
          </a:xfrm>
          <a:prstGeom prst="rect">
            <a:avLst/>
          </a:prstGeom>
        </p:spPr>
      </p:pic>
      <p:pic>
        <p:nvPicPr>
          <p:cNvPr id="8" name="Picture 7">
            <a:extLst>
              <a:ext uri="{FF2B5EF4-FFF2-40B4-BE49-F238E27FC236}">
                <a16:creationId xmlns:a16="http://schemas.microsoft.com/office/drawing/2014/main" id="{72DCEC3B-0AE0-437C-AC30-F77B182A355E}"/>
              </a:ext>
            </a:extLst>
          </p:cNvPr>
          <p:cNvPicPr/>
          <p:nvPr/>
        </p:nvPicPr>
        <p:blipFill>
          <a:blip r:embed="rId5"/>
          <a:stretch>
            <a:fillRect/>
          </a:stretch>
        </p:blipFill>
        <p:spPr>
          <a:xfrm>
            <a:off x="131884" y="6231340"/>
            <a:ext cx="7848600" cy="209550"/>
          </a:xfrm>
          <a:prstGeom prst="rect">
            <a:avLst/>
          </a:prstGeom>
        </p:spPr>
      </p:pic>
    </p:spTree>
    <p:extLst>
      <p:ext uri="{BB962C8B-B14F-4D97-AF65-F5344CB8AC3E}">
        <p14:creationId xmlns:p14="http://schemas.microsoft.com/office/powerpoint/2010/main" val="3295095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B229372-6C8A-45CD-A73C-AFC4D0BF5956}"/>
              </a:ext>
            </a:extLst>
          </p:cNvPr>
          <p:cNvPicPr/>
          <p:nvPr/>
        </p:nvPicPr>
        <p:blipFill>
          <a:blip r:embed="rId3"/>
          <a:stretch>
            <a:fillRect/>
          </a:stretch>
        </p:blipFill>
        <p:spPr>
          <a:xfrm>
            <a:off x="184404" y="608267"/>
            <a:ext cx="9067800" cy="1057275"/>
          </a:xfrm>
          <a:prstGeom prst="rect">
            <a:avLst/>
          </a:prstGeom>
        </p:spPr>
      </p:pic>
      <p:pic>
        <p:nvPicPr>
          <p:cNvPr id="5" name="Picture 4">
            <a:extLst>
              <a:ext uri="{FF2B5EF4-FFF2-40B4-BE49-F238E27FC236}">
                <a16:creationId xmlns:a16="http://schemas.microsoft.com/office/drawing/2014/main" id="{2CD8B5F4-708C-4A58-97B1-2E90E7C82752}"/>
              </a:ext>
            </a:extLst>
          </p:cNvPr>
          <p:cNvPicPr/>
          <p:nvPr/>
        </p:nvPicPr>
        <p:blipFill>
          <a:blip r:embed="rId4"/>
          <a:stretch>
            <a:fillRect/>
          </a:stretch>
        </p:blipFill>
        <p:spPr>
          <a:xfrm>
            <a:off x="406400" y="1666875"/>
            <a:ext cx="8332788" cy="4743450"/>
          </a:xfrm>
          <a:prstGeom prst="rect">
            <a:avLst/>
          </a:prstGeom>
        </p:spPr>
      </p:pic>
      <p:pic>
        <p:nvPicPr>
          <p:cNvPr id="6" name="Picture 5">
            <a:extLst>
              <a:ext uri="{FF2B5EF4-FFF2-40B4-BE49-F238E27FC236}">
                <a16:creationId xmlns:a16="http://schemas.microsoft.com/office/drawing/2014/main" id="{E1EEEDD4-E57F-4C58-8504-07F7064D9C15}"/>
              </a:ext>
            </a:extLst>
          </p:cNvPr>
          <p:cNvPicPr/>
          <p:nvPr/>
        </p:nvPicPr>
        <p:blipFill>
          <a:blip r:embed="rId5"/>
          <a:stretch>
            <a:fillRect/>
          </a:stretch>
        </p:blipFill>
        <p:spPr>
          <a:xfrm>
            <a:off x="184404" y="6249733"/>
            <a:ext cx="9067800" cy="209550"/>
          </a:xfrm>
          <a:prstGeom prst="rect">
            <a:avLst/>
          </a:prstGeom>
        </p:spPr>
      </p:pic>
    </p:spTree>
    <p:extLst>
      <p:ext uri="{BB962C8B-B14F-4D97-AF65-F5344CB8AC3E}">
        <p14:creationId xmlns:p14="http://schemas.microsoft.com/office/powerpoint/2010/main" val="3897191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68D4-36D8-4A3A-9BE5-CE49019BF456}"/>
              </a:ext>
            </a:extLst>
          </p:cNvPr>
          <p:cNvSpPr>
            <a:spLocks noGrp="1"/>
          </p:cNvSpPr>
          <p:nvPr>
            <p:ph type="title"/>
          </p:nvPr>
        </p:nvSpPr>
        <p:spPr>
          <a:xfrm>
            <a:off x="228600" y="624054"/>
            <a:ext cx="8705087" cy="548640"/>
          </a:xfrm>
        </p:spPr>
        <p:txBody>
          <a:bodyPr/>
          <a:lstStyle/>
          <a:p>
            <a:r>
              <a:rPr lang="en-US" sz="2800" dirty="0">
                <a:solidFill>
                  <a:srgbClr val="17375E"/>
                </a:solidFill>
                <a:latin typeface="+mn-lt"/>
              </a:rPr>
              <a:t>Proportion of demographic groups </a:t>
            </a:r>
            <a:r>
              <a:rPr lang="en-US" sz="2800" u="sng" dirty="0">
                <a:solidFill>
                  <a:srgbClr val="17375E"/>
                </a:solidFill>
                <a:latin typeface="+mn-lt"/>
              </a:rPr>
              <a:t>reporting two or more falls in the last 12 months</a:t>
            </a:r>
            <a:r>
              <a:rPr lang="en-US" sz="2800" dirty="0">
                <a:solidFill>
                  <a:srgbClr val="17375E"/>
                </a:solidFill>
                <a:latin typeface="+mn-lt"/>
              </a:rPr>
              <a:t>, </a:t>
            </a:r>
          </a:p>
        </p:txBody>
      </p:sp>
      <p:pic>
        <p:nvPicPr>
          <p:cNvPr id="3" name="Picture 2">
            <a:extLst>
              <a:ext uri="{FF2B5EF4-FFF2-40B4-BE49-F238E27FC236}">
                <a16:creationId xmlns:a16="http://schemas.microsoft.com/office/drawing/2014/main" id="{51879A36-DC79-4387-B7FB-E1763DC8FF08}"/>
              </a:ext>
            </a:extLst>
          </p:cNvPr>
          <p:cNvPicPr/>
          <p:nvPr/>
        </p:nvPicPr>
        <p:blipFill>
          <a:blip r:embed="rId3"/>
          <a:stretch>
            <a:fillRect/>
          </a:stretch>
        </p:blipFill>
        <p:spPr>
          <a:xfrm>
            <a:off x="2253806" y="1465707"/>
            <a:ext cx="1838325" cy="323850"/>
          </a:xfrm>
          <a:prstGeom prst="rect">
            <a:avLst/>
          </a:prstGeom>
        </p:spPr>
      </p:pic>
      <p:pic>
        <p:nvPicPr>
          <p:cNvPr id="4" name="Picture 3">
            <a:extLst>
              <a:ext uri="{FF2B5EF4-FFF2-40B4-BE49-F238E27FC236}">
                <a16:creationId xmlns:a16="http://schemas.microsoft.com/office/drawing/2014/main" id="{C978324E-D729-45E5-9B43-45A1DD0AD28B}"/>
              </a:ext>
            </a:extLst>
          </p:cNvPr>
          <p:cNvPicPr/>
          <p:nvPr/>
        </p:nvPicPr>
        <p:blipFill>
          <a:blip r:embed="rId3"/>
          <a:stretch>
            <a:fillRect/>
          </a:stretch>
        </p:blipFill>
        <p:spPr>
          <a:xfrm>
            <a:off x="5971031" y="1465707"/>
            <a:ext cx="1838325" cy="323850"/>
          </a:xfrm>
          <a:prstGeom prst="rect">
            <a:avLst/>
          </a:prstGeom>
        </p:spPr>
      </p:pic>
      <p:pic>
        <p:nvPicPr>
          <p:cNvPr id="5" name="Picture 4">
            <a:extLst>
              <a:ext uri="{FF2B5EF4-FFF2-40B4-BE49-F238E27FC236}">
                <a16:creationId xmlns:a16="http://schemas.microsoft.com/office/drawing/2014/main" id="{AB410174-6F30-4463-AE06-15E775607377}"/>
              </a:ext>
            </a:extLst>
          </p:cNvPr>
          <p:cNvPicPr/>
          <p:nvPr/>
        </p:nvPicPr>
        <p:blipFill>
          <a:blip r:embed="rId4"/>
          <a:stretch>
            <a:fillRect/>
          </a:stretch>
        </p:blipFill>
        <p:spPr>
          <a:xfrm>
            <a:off x="410381" y="1700149"/>
            <a:ext cx="4282333" cy="4616111"/>
          </a:xfrm>
          <a:prstGeom prst="rect">
            <a:avLst/>
          </a:prstGeom>
        </p:spPr>
      </p:pic>
      <p:pic>
        <p:nvPicPr>
          <p:cNvPr id="7" name="Picture 6">
            <a:extLst>
              <a:ext uri="{FF2B5EF4-FFF2-40B4-BE49-F238E27FC236}">
                <a16:creationId xmlns:a16="http://schemas.microsoft.com/office/drawing/2014/main" id="{AEDBF554-71B4-4178-B66B-6F908F17472E}"/>
              </a:ext>
            </a:extLst>
          </p:cNvPr>
          <p:cNvPicPr/>
          <p:nvPr/>
        </p:nvPicPr>
        <p:blipFill>
          <a:blip r:embed="rId5"/>
          <a:stretch>
            <a:fillRect/>
          </a:stretch>
        </p:blipFill>
        <p:spPr>
          <a:xfrm>
            <a:off x="4354049" y="1700783"/>
            <a:ext cx="4282333" cy="4616111"/>
          </a:xfrm>
          <a:prstGeom prst="rect">
            <a:avLst/>
          </a:prstGeom>
        </p:spPr>
      </p:pic>
      <p:pic>
        <p:nvPicPr>
          <p:cNvPr id="9" name="Picture 8">
            <a:extLst>
              <a:ext uri="{FF2B5EF4-FFF2-40B4-BE49-F238E27FC236}">
                <a16:creationId xmlns:a16="http://schemas.microsoft.com/office/drawing/2014/main" id="{E9CDE527-FD98-4EAE-8FE4-060A9AEA1C84}"/>
              </a:ext>
            </a:extLst>
          </p:cNvPr>
          <p:cNvPicPr/>
          <p:nvPr/>
        </p:nvPicPr>
        <p:blipFill>
          <a:blip r:embed="rId6"/>
          <a:stretch>
            <a:fillRect/>
          </a:stretch>
        </p:blipFill>
        <p:spPr>
          <a:xfrm>
            <a:off x="6242050" y="1041019"/>
            <a:ext cx="2809875" cy="409575"/>
          </a:xfrm>
          <a:prstGeom prst="rect">
            <a:avLst/>
          </a:prstGeom>
        </p:spPr>
      </p:pic>
      <p:pic>
        <p:nvPicPr>
          <p:cNvPr id="13" name="Picture 12">
            <a:extLst>
              <a:ext uri="{FF2B5EF4-FFF2-40B4-BE49-F238E27FC236}">
                <a16:creationId xmlns:a16="http://schemas.microsoft.com/office/drawing/2014/main" id="{11021EE3-649B-4850-A95D-8FC2C5FB4B95}"/>
              </a:ext>
            </a:extLst>
          </p:cNvPr>
          <p:cNvPicPr/>
          <p:nvPr/>
        </p:nvPicPr>
        <p:blipFill>
          <a:blip r:embed="rId7"/>
          <a:stretch>
            <a:fillRect/>
          </a:stretch>
        </p:blipFill>
        <p:spPr>
          <a:xfrm>
            <a:off x="148737" y="6316260"/>
            <a:ext cx="8543925" cy="209550"/>
          </a:xfrm>
          <a:prstGeom prst="rect">
            <a:avLst/>
          </a:prstGeom>
        </p:spPr>
      </p:pic>
    </p:spTree>
    <p:extLst>
      <p:ext uri="{BB962C8B-B14F-4D97-AF65-F5344CB8AC3E}">
        <p14:creationId xmlns:p14="http://schemas.microsoft.com/office/powerpoint/2010/main" val="1245457878"/>
      </p:ext>
    </p:extLst>
  </p:cSld>
  <p:clrMapOvr>
    <a:masterClrMapping/>
  </p:clrMapOvr>
</p:sld>
</file>

<file path=ppt/theme/theme1.xml><?xml version="1.0" encoding="utf-8"?>
<a:theme xmlns:a="http://schemas.openxmlformats.org/drawingml/2006/main" name="Template_2018">
  <a:themeElements>
    <a:clrScheme name="NC Brand PPT 04.23.15">
      <a:dk1>
        <a:sysClr val="windowText" lastClr="000000"/>
      </a:dk1>
      <a:lt1>
        <a:srgbClr val="FFFFFF"/>
      </a:lt1>
      <a:dk2>
        <a:srgbClr val="1F497D"/>
      </a:dk2>
      <a:lt2>
        <a:srgbClr val="EEECE1"/>
      </a:lt2>
      <a:accent1>
        <a:srgbClr val="7F9E3F"/>
      </a:accent1>
      <a:accent2>
        <a:srgbClr val="52849C"/>
      </a:accent2>
      <a:accent3>
        <a:srgbClr val="1F497D"/>
      </a:accent3>
      <a:accent4>
        <a:srgbClr val="71C9C5"/>
      </a:accent4>
      <a:accent5>
        <a:srgbClr val="6D2E75"/>
      </a:accent5>
      <a:accent6>
        <a:srgbClr val="F6D888"/>
      </a:accent6>
      <a:hlink>
        <a:srgbClr val="52849C"/>
      </a:hlink>
      <a:folHlink>
        <a:srgbClr val="52849C"/>
      </a:folHlink>
    </a:clrScheme>
    <a:fontScheme name="TNR/Aria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2018" id="{DDB039D0-A906-42EB-94D3-FE18E9A2FD62}" vid="{56DB6A63-0D83-4475-8BA5-E855D1CAF5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Template_2018</Template>
  <TotalTime>29713</TotalTime>
  <Words>714</Words>
  <Application>Microsoft Office PowerPoint</Application>
  <PresentationFormat>On-screen Show (4:3)</PresentationFormat>
  <Paragraphs>97</Paragraphs>
  <Slides>31</Slides>
  <Notes>17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41" baseType="lpstr">
      <vt:lpstr>Arial</vt:lpstr>
      <vt:lpstr>Arial </vt:lpstr>
      <vt:lpstr>Calibri</vt:lpstr>
      <vt:lpstr>Franklin Gothic Demi Cond</vt:lpstr>
      <vt:lpstr>Franklin Gothic Medium</vt:lpstr>
      <vt:lpstr>Franklin Gothic Medium Cond</vt:lpstr>
      <vt:lpstr>Gotham Bold</vt:lpstr>
      <vt:lpstr>Helvetica</vt:lpstr>
      <vt:lpstr>Template_2018</vt:lpstr>
      <vt:lpstr>Worksheet</vt:lpstr>
      <vt:lpstr>PowerPoint Presentation</vt:lpstr>
      <vt:lpstr>Unintentional Falls Technical Notes</vt:lpstr>
      <vt:lpstr>Technical Notes, Continued</vt:lpstr>
      <vt:lpstr>The populations most at risk of falls are projected to have the fastest growth over the next 20 years.</vt:lpstr>
      <vt:lpstr>Most older adults in NC are non-Hispanic white</vt:lpstr>
      <vt:lpstr>Demographic characteristics among older adults in North Carolina</vt:lpstr>
      <vt:lpstr>PowerPoint Presentation</vt:lpstr>
      <vt:lpstr>PowerPoint Presentation</vt:lpstr>
      <vt:lpstr>Proportion of demographic groups reporting two or more falls in the last 12 months, </vt:lpstr>
      <vt:lpstr>Unintentional fall-related deaths are the tip of the iceberg</vt:lpstr>
      <vt:lpstr>Unintentional Fall  Deaths</vt:lpstr>
      <vt:lpstr>Unintentional fall-related deaths have continued to increase over the last 10 years</vt:lpstr>
      <vt:lpstr>Unintentional falls were the           leading cause of injury death* from   </vt:lpstr>
      <vt:lpstr>Unintentional falls were the cause of injury death among older adults*</vt:lpstr>
      <vt:lpstr>Unintentional fall death rates are highest among those ages 75 and older </vt:lpstr>
      <vt:lpstr>Most fall-related deaths occurred among</vt:lpstr>
      <vt:lpstr>PowerPoint Presentation</vt:lpstr>
      <vt:lpstr>Unintentional Fall  Hospitalizations</vt:lpstr>
      <vt:lpstr>Unintentional fall-related hospitalizations increased by         over the last four years</vt:lpstr>
      <vt:lpstr>         of fall-related hospitalizations occurred among adults 65 and older</vt:lpstr>
      <vt:lpstr>Adults 75 and older have the highest rates of fall-related hospitalizations</vt:lpstr>
      <vt:lpstr>Most fall-related hospitalizations occurred among</vt:lpstr>
      <vt:lpstr>PowerPoint Presentation</vt:lpstr>
      <vt:lpstr>Unintentional Fall  Emergency Department Visits</vt:lpstr>
      <vt:lpstr>Unintentional fall-related ED visits increased by         over the last four years</vt:lpstr>
      <vt:lpstr>         of fall-related ED visits occurred among adults 65 and older</vt:lpstr>
      <vt:lpstr>Adults 75 and older have the highest rates of fall-related ED Visits</vt:lpstr>
      <vt:lpstr>Most fall-related ED visits occurred among</vt:lpstr>
      <vt:lpstr>PowerPoint Presentation</vt:lpstr>
      <vt:lpstr>PowerPoint Presentation</vt:lpstr>
      <vt:lpstr>Summary of unintentional fall-related injuries in North Carolina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Dandeneau, Dana J</dc:creator>
  <cp:lastModifiedBy>Smith, Sara J</cp:lastModifiedBy>
  <cp:revision>237</cp:revision>
  <dcterms:created xsi:type="dcterms:W3CDTF">2019-05-17T16:05:34Z</dcterms:created>
  <dcterms:modified xsi:type="dcterms:W3CDTF">2021-04-01T15:58:11Z</dcterms:modified>
</cp:coreProperties>
</file>